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2" r:id="rId3"/>
    <p:sldId id="257" r:id="rId4"/>
    <p:sldId id="259" r:id="rId5"/>
    <p:sldId id="270" r:id="rId6"/>
    <p:sldId id="267" r:id="rId7"/>
    <p:sldId id="273" r:id="rId8"/>
    <p:sldId id="274" r:id="rId9"/>
    <p:sldId id="272" r:id="rId10"/>
    <p:sldId id="271" r:id="rId11"/>
    <p:sldId id="275" r:id="rId12"/>
    <p:sldId id="277" r:id="rId13"/>
    <p:sldId id="276" r:id="rId14"/>
    <p:sldId id="278" r:id="rId15"/>
    <p:sldId id="279" r:id="rId16"/>
    <p:sldId id="285" r:id="rId17"/>
    <p:sldId id="280" r:id="rId18"/>
    <p:sldId id="284" r:id="rId19"/>
    <p:sldId id="281" r:id="rId20"/>
    <p:sldId id="283" r:id="rId21"/>
    <p:sldId id="282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BECD5"/>
    <a:srgbClr val="FFFF66"/>
    <a:srgbClr val="FCFCD4"/>
    <a:srgbClr val="FF6600"/>
    <a:srgbClr val="FF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2" d="100"/>
          <a:sy n="62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9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jpeg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612F88-905F-48D1-BF62-69DDFC6E396D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89CA88-F636-4640-B827-704FEFEB1CB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B0CBD2-3E13-4F5F-A94A-9C3E1FB2554E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946595-E380-47AA-AB86-A9CF1BAD21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CFD37F-4465-4BA4-9057-16DC7B100854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CC4DCF-1B12-4F37-9960-640764E697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B3C086-FF23-4270-947B-E4A882D70269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161A5-ACB2-40B8-8368-148E22BE546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BB8FE4-5ACB-4EF4-A978-88F8A04FCEC6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310CEB-E3FD-4C6E-863D-CC9927465C6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B8F8F-CCEE-4C62-AEFF-B776ADEE605E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A09C9D-871C-4A92-92FF-1F8E4F04DB8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C4FEB6-6158-494F-86E2-A7235FDE9562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CA686F-0D3B-4E05-97B6-171B5F0D1C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5D2BAB-D93C-407E-9A8A-230C1CFA487B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79FDCF-A8F2-4609-9CD4-EF041F7FB0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A5A736-6A4F-41BA-862E-7F0ADDBB8E36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93258D-4353-4237-A773-20EF6F87D3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A89071-CC51-4DF7-912A-7F0379DDBE90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0BBE2-A06E-49F9-A1AF-F296263E84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39DA84-38EA-4513-BD27-E89D7D62EC48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82E88A-6CEA-4D6D-B084-5469D275745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1DAB958-0693-43DB-81D6-3623E7F8BEFE}" type="datetimeFigureOut">
              <a:rPr lang="es-ES" smtClean="0"/>
              <a:pPr>
                <a:defRPr/>
              </a:pPr>
              <a:t>29/05/2012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641C790-E44F-4498-9343-DA7DFFD13F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PRINCIPIOS DE CONTEO</a:t>
            </a:r>
            <a:endParaRPr lang="es-MX" dirty="0"/>
          </a:p>
        </p:txBody>
      </p:sp>
      <p:pic>
        <p:nvPicPr>
          <p:cNvPr id="11268" name="Picture 4" descr="http://www.artipapelcdguzman.com.mx/images/ab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500306"/>
            <a:ext cx="3781425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71538" y="1285860"/>
            <a:ext cx="757238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Son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los diferentes 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arreglos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(ordenaciones) que se pueden hacer con una parte o con todos los elementos que pertenecen a un </a:t>
            </a: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conjunto.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s-ES_tradnl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toda permutaci</a:t>
            </a:r>
            <a:r>
              <a:rPr lang="es-ES_tradnl" sz="2800" dirty="0"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n  lo que importa es el 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orden,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caracter</a:t>
            </a:r>
            <a:r>
              <a:rPr lang="es-ES_tradnl" sz="2800" dirty="0"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stica fundamental que diferencia uno u otro </a:t>
            </a: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arreglo.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s-ES_tradnl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Las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permutaciones pueden ser lineales, circulares o con repetici</a:t>
            </a:r>
            <a:r>
              <a:rPr lang="es-ES_tradnl" sz="2800" dirty="0"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n.</a:t>
            </a:r>
            <a:endParaRPr lang="es-ES_tradnl" sz="2800" dirty="0">
              <a:latin typeface="Calibri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/>
          <a:lstStyle/>
          <a:p>
            <a:r>
              <a:rPr lang="es-MX" dirty="0" smtClean="0"/>
              <a:t>Permutaciones: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ortar rectángulo de esquina sencilla"/>
          <p:cNvSpPr/>
          <p:nvPr/>
        </p:nvSpPr>
        <p:spPr>
          <a:xfrm>
            <a:off x="2857488" y="3714752"/>
            <a:ext cx="3571900" cy="1285884"/>
          </a:xfrm>
          <a:prstGeom prst="snip1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1142976" y="1021565"/>
            <a:ext cx="757239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s-ES_tradnl" sz="1000" dirty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s-ES_tradnl" sz="2800" dirty="0">
                <a:latin typeface="Arial" pitchFamily="34" charset="0"/>
                <a:cs typeface="Arial" pitchFamily="34" charset="0"/>
              </a:rPr>
              <a:t>Resulta cuando los “n” objetos considerados son distintos y se ordenan  linealmente, de los cuales se toman “r” objetos a la vez  (1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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 r </a:t>
            </a:r>
            <a:r>
              <a:rPr lang="es-ES_tradnl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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 n)</a:t>
            </a:r>
            <a:r>
              <a:rPr lang="es-ES_tradnl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 sin permitir repeticiones, estos arreglos se representan  </a:t>
            </a:r>
            <a:r>
              <a:rPr lang="es-ES_tradnl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por:</a:t>
            </a:r>
          </a:p>
          <a:p>
            <a:pPr algn="just" eaLnBrk="0" hangingPunct="0"/>
            <a:endParaRPr lang="es-ES_tradnl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just" eaLnBrk="0" hangingPunct="0"/>
            <a:endParaRPr lang="es-ES_tradnl" sz="28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just" eaLnBrk="0" hangingPunct="0"/>
            <a:endParaRPr lang="es-ES_tradnl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4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1142976" y="71414"/>
            <a:ext cx="7498080" cy="1143000"/>
          </a:xfrm>
        </p:spPr>
        <p:txBody>
          <a:bodyPr/>
          <a:lstStyle/>
          <a:p>
            <a:r>
              <a:rPr lang="es-MX" dirty="0" smtClean="0"/>
              <a:t>Permutación lineal:</a:t>
            </a:r>
            <a:endParaRPr lang="es-MX" dirty="0"/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/>
        </p:nvGraphicFramePr>
        <p:xfrm>
          <a:off x="2928926" y="3857628"/>
          <a:ext cx="3357586" cy="1000132"/>
        </p:xfrm>
        <a:graphic>
          <a:graphicData uri="http://schemas.openxmlformats.org/presentationml/2006/ole">
            <p:oleObj spid="_x0000_s1042" name="Ecuación" r:id="rId3" imgW="1536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22 Rectángulo"/>
          <p:cNvSpPr>
            <a:spLocks noChangeArrowheads="1"/>
          </p:cNvSpPr>
          <p:nvPr/>
        </p:nvSpPr>
        <p:spPr bwMode="auto">
          <a:xfrm>
            <a:off x="1142991" y="28572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5:</a:t>
            </a: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1142976" y="1115311"/>
            <a:ext cx="735808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ES_tradnl" sz="2800" i="1" dirty="0">
                <a:ea typeface="Times New Roman" pitchFamily="18" charset="0"/>
                <a:cs typeface="Arial" charset="0"/>
              </a:rPr>
              <a:t>Dado el conjunto </a:t>
            </a:r>
            <a:r>
              <a:rPr lang="es-ES_tradnl" sz="2800" i="1" dirty="0">
                <a:ea typeface="Times New Roman" pitchFamily="18" charset="0"/>
                <a:cs typeface="Arial" charset="0"/>
                <a:sym typeface="Symbol" pitchFamily="18" charset="2"/>
              </a:rPr>
              <a:t></a:t>
            </a:r>
            <a:r>
              <a:rPr lang="es-ES_tradnl" sz="2800" i="1" dirty="0">
                <a:ea typeface="Times New Roman" pitchFamily="18" charset="0"/>
                <a:cs typeface="Arial" charset="0"/>
              </a:rPr>
              <a:t>a</a:t>
            </a:r>
            <a:r>
              <a:rPr lang="es-ES_tradnl" sz="2800" i="1" dirty="0" smtClean="0">
                <a:ea typeface="Times New Roman" pitchFamily="18" charset="0"/>
                <a:cs typeface="Arial" charset="0"/>
              </a:rPr>
              <a:t>, b, c, d</a:t>
            </a:r>
            <a:r>
              <a:rPr lang="es-ES_tradnl" sz="2800" i="1" dirty="0">
                <a:ea typeface="Times New Roman" pitchFamily="18" charset="0"/>
                <a:cs typeface="Arial" charset="0"/>
                <a:sym typeface="Symbol" pitchFamily="18" charset="2"/>
              </a:rPr>
              <a:t></a:t>
            </a:r>
            <a:r>
              <a:rPr lang="es-ES_tradnl" sz="2800" i="1" dirty="0">
                <a:ea typeface="Times New Roman" pitchFamily="18" charset="0"/>
                <a:cs typeface="Arial" charset="0"/>
              </a:rPr>
              <a:t>. ¿De cuántas formas se pueden ordenar 2 de las letras sin repetirse?</a:t>
            </a:r>
            <a:endParaRPr lang="es-ES_tradnl" sz="2800" i="1" dirty="0"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2058" name="Rectangle 31"/>
          <p:cNvSpPr>
            <a:spLocks noChangeArrowheads="1"/>
          </p:cNvSpPr>
          <p:nvPr/>
        </p:nvSpPr>
        <p:spPr bwMode="auto">
          <a:xfrm>
            <a:off x="1047711" y="2714620"/>
            <a:ext cx="7524817" cy="9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pPr algn="just"/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Solución:</a:t>
            </a:r>
            <a:r>
              <a:rPr lang="es-E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Como importa el orden </a:t>
            </a:r>
            <a:r>
              <a:rPr lang="es-ES_tradn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 una permutación:</a:t>
            </a:r>
            <a:endParaRPr lang="es-ES" sz="2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/>
            <a:r>
              <a:rPr lang="es-ES_tradnl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_tradnl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59" name="Rectangle 32"/>
          <p:cNvSpPr>
            <a:spLocks noChangeArrowheads="1"/>
          </p:cNvSpPr>
          <p:nvPr/>
        </p:nvSpPr>
        <p:spPr bwMode="auto">
          <a:xfrm>
            <a:off x="1143024" y="4929198"/>
            <a:ext cx="6786562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1100" dirty="0"/>
              <a:t> </a:t>
            </a:r>
            <a:endParaRPr lang="es-ES" dirty="0">
              <a:latin typeface="Calibri" pitchFamily="34" charset="0"/>
            </a:endParaRPr>
          </a:p>
          <a:p>
            <a:pPr algn="just" eaLnBrk="0" hangingPunct="0"/>
            <a:r>
              <a:rPr lang="es-ES_tradnl" sz="2800" i="1" dirty="0">
                <a:ea typeface="Times New Roman" pitchFamily="18" charset="0"/>
                <a:cs typeface="Arial" charset="0"/>
              </a:rPr>
              <a:t>En efecto las 12 permutaciones son:</a:t>
            </a:r>
            <a:endParaRPr lang="es-ES" sz="2800" dirty="0"/>
          </a:p>
          <a:p>
            <a:pPr algn="just" eaLnBrk="0" hangingPunct="0"/>
            <a:r>
              <a:rPr lang="en-US" sz="2800" dirty="0" err="1">
                <a:cs typeface="Times New Roman" pitchFamily="18" charset="0"/>
              </a:rPr>
              <a:t>ab</a:t>
            </a:r>
            <a:r>
              <a:rPr lang="en-US" sz="2800" dirty="0">
                <a:cs typeface="Times New Roman" pitchFamily="18" charset="0"/>
              </a:rPr>
              <a:t>	ac	ad	</a:t>
            </a:r>
            <a:r>
              <a:rPr lang="en-US" sz="2800" dirty="0" err="1">
                <a:cs typeface="Times New Roman" pitchFamily="18" charset="0"/>
              </a:rPr>
              <a:t>bc</a:t>
            </a:r>
            <a:r>
              <a:rPr lang="en-US" sz="2800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bd</a:t>
            </a:r>
            <a:r>
              <a:rPr lang="en-US" sz="2800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cd</a:t>
            </a:r>
            <a:r>
              <a:rPr lang="en-US" sz="2800" dirty="0">
                <a:cs typeface="Times New Roman" pitchFamily="18" charset="0"/>
              </a:rPr>
              <a:t>	</a:t>
            </a:r>
            <a:endParaRPr lang="es-ES" sz="2800" dirty="0"/>
          </a:p>
          <a:p>
            <a:pPr algn="just" eaLnBrk="0" hangingPunct="0"/>
            <a:r>
              <a:rPr lang="es-ES_tradnl" sz="2800" dirty="0" err="1"/>
              <a:t>ba</a:t>
            </a:r>
            <a:r>
              <a:rPr lang="es-ES_tradnl" sz="2800" dirty="0"/>
              <a:t>	</a:t>
            </a:r>
            <a:r>
              <a:rPr lang="es-ES_tradnl" sz="2800" dirty="0" err="1"/>
              <a:t>ca</a:t>
            </a:r>
            <a:r>
              <a:rPr lang="es-ES_tradnl" sz="2800" dirty="0"/>
              <a:t>	da	</a:t>
            </a:r>
            <a:r>
              <a:rPr lang="es-ES_tradnl" sz="2800" dirty="0" err="1"/>
              <a:t>cb</a:t>
            </a:r>
            <a:r>
              <a:rPr lang="es-ES_tradnl" sz="2800" dirty="0"/>
              <a:t>	</a:t>
            </a:r>
            <a:r>
              <a:rPr lang="es-ES_tradnl" sz="2800" dirty="0" err="1"/>
              <a:t>db</a:t>
            </a:r>
            <a:r>
              <a:rPr lang="es-ES_tradnl" sz="2800" dirty="0"/>
              <a:t>	</a:t>
            </a:r>
            <a:r>
              <a:rPr lang="es-ES_tradnl" sz="2800" dirty="0" err="1"/>
              <a:t>dc</a:t>
            </a:r>
            <a:endParaRPr lang="es-ES_tradnl" sz="2800" dirty="0">
              <a:latin typeface="Calibri" pitchFamily="34" charset="0"/>
            </a:endParaRP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1285852" y="3643314"/>
          <a:ext cx="3357562" cy="1000125"/>
        </p:xfrm>
        <a:graphic>
          <a:graphicData uri="http://schemas.openxmlformats.org/presentationml/2006/ole">
            <p:oleObj spid="_x0000_s2061" name="Ecuación" r:id="rId3" imgW="1536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1214468" y="357166"/>
            <a:ext cx="7786688" cy="163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 anchor="ctr">
            <a:spAutoFit/>
          </a:bodyPr>
          <a:lstStyle/>
          <a:p>
            <a:pPr algn="just"/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Ejemplo 6</a:t>
            </a:r>
            <a:r>
              <a:rPr lang="es-E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:</a:t>
            </a:r>
          </a:p>
          <a:p>
            <a:pPr algn="just"/>
            <a:endParaRPr lang="es-E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es-ES_tradnl" sz="2400" i="1" dirty="0">
                <a:ea typeface="Calibri" pitchFamily="34" charset="0"/>
                <a:cs typeface="Arial" charset="0"/>
              </a:rPr>
              <a:t>Dado el </a:t>
            </a:r>
            <a:r>
              <a:rPr lang="es-ES_tradnl" sz="2400" i="1" dirty="0" smtClean="0">
                <a:ea typeface="Calibri" pitchFamily="34" charset="0"/>
                <a:cs typeface="Arial" charset="0"/>
              </a:rPr>
              <a:t>conjunto </a:t>
            </a:r>
            <a:r>
              <a:rPr lang="es-ES_tradnl" sz="2400" i="1" dirty="0" smtClean="0">
                <a:ea typeface="Calibri" pitchFamily="34" charset="0"/>
                <a:cs typeface="Arial" charset="0"/>
                <a:sym typeface="Symbol"/>
              </a:rPr>
              <a:t>a, b, c, d.</a:t>
            </a:r>
            <a:r>
              <a:rPr lang="es-ES_tradnl" sz="2400" i="1" dirty="0" smtClean="0">
                <a:ea typeface="Calibri" pitchFamily="34" charset="0"/>
                <a:cs typeface="Arial" charset="0"/>
              </a:rPr>
              <a:t> </a:t>
            </a:r>
            <a:r>
              <a:rPr lang="es-ES_tradnl" sz="2400" i="1" dirty="0">
                <a:ea typeface="Calibri" pitchFamily="34" charset="0"/>
                <a:cs typeface="Arial" charset="0"/>
              </a:rPr>
              <a:t>¿</a:t>
            </a:r>
            <a:r>
              <a:rPr lang="es-ES_tradnl" sz="2400" i="1" dirty="0" smtClean="0">
                <a:ea typeface="Calibri" pitchFamily="34" charset="0"/>
                <a:cs typeface="Arial" charset="0"/>
              </a:rPr>
              <a:t>De </a:t>
            </a:r>
            <a:r>
              <a:rPr lang="es-ES_tradnl" sz="2400" i="1" dirty="0">
                <a:ea typeface="Calibri" pitchFamily="34" charset="0"/>
                <a:cs typeface="Arial" charset="0"/>
              </a:rPr>
              <a:t>cuántas formas se pueden ordenar las 4 letras, sin repetirse?</a:t>
            </a:r>
            <a:endParaRPr lang="es-ES_tradnl" sz="2400" dirty="0">
              <a:latin typeface="Calibri" pitchFamily="34" charset="0"/>
            </a:endParaRP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1143031" y="2395831"/>
            <a:ext cx="7858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_tradnl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Solución:</a:t>
            </a: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 Como importa el orden es una permutación:</a:t>
            </a: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1143030" y="4500570"/>
            <a:ext cx="7715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es-ES_tradnl" sz="2400" i="1" dirty="0">
                <a:ea typeface="Calibri" pitchFamily="34" charset="0"/>
                <a:cs typeface="Arial" charset="0"/>
              </a:rPr>
              <a:t>En efecto las 24 permutaciones son:</a:t>
            </a:r>
            <a:endParaRPr lang="es-ES" sz="2400" dirty="0">
              <a:ea typeface="Calibri" pitchFamily="34" charset="0"/>
              <a:cs typeface="Arial" charset="0"/>
            </a:endParaRPr>
          </a:p>
          <a:p>
            <a:pPr indent="450850" eaLnBrk="0" hangingPunct="0"/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abcd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abdc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acbd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acdb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adbc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adcb</a:t>
            </a:r>
            <a:endParaRPr lang="es-ES" sz="24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450850" eaLnBrk="0" hangingPunct="0"/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bacd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badc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bcad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bcda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bdac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bdca</a:t>
            </a:r>
            <a:endParaRPr lang="es-ES" sz="24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450850" eaLnBrk="0" hangingPunct="0"/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cabd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cadb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cbad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cbda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cdab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cdba</a:t>
            </a:r>
            <a:endParaRPr lang="es-ES" sz="24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450850" eaLnBrk="0" hangingPunct="0"/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dabc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dacb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dbac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dbca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dcab</a:t>
            </a:r>
            <a:r>
              <a:rPr lang="es-ES_tradnl" sz="2400" i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 </a:t>
            </a:r>
            <a:r>
              <a:rPr lang="es-ES_tradnl" sz="2400" i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dcba</a:t>
            </a:r>
            <a:endParaRPr lang="es-ES_trad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254250" y="3143250"/>
          <a:ext cx="4135438" cy="1000125"/>
        </p:xfrm>
        <a:graphic>
          <a:graphicData uri="http://schemas.openxmlformats.org/presentationml/2006/ole">
            <p:oleObj spid="_x0000_s3084" name="Ecuación" r:id="rId3" imgW="1892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ortar rectángulo de esquina sencilla"/>
          <p:cNvSpPr/>
          <p:nvPr/>
        </p:nvSpPr>
        <p:spPr>
          <a:xfrm>
            <a:off x="1214414" y="3857628"/>
            <a:ext cx="2928958" cy="1285884"/>
          </a:xfrm>
          <a:prstGeom prst="snip1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2976" y="1396545"/>
            <a:ext cx="757239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Resulta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cuando los 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“n”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objetos considerados son distintos y se ordenan circularmente (alrededor de una mesa, en rondas, etc.)  tomados todos a la vez,  estos arreglos se representan  por 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es-ES_tradnl" sz="2800" b="1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c 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(n)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y esta dado por:</a:t>
            </a:r>
            <a:endParaRPr lang="es-ES_trad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98080" cy="1143000"/>
          </a:xfrm>
        </p:spPr>
        <p:txBody>
          <a:bodyPr/>
          <a:lstStyle/>
          <a:p>
            <a:r>
              <a:rPr lang="es-MX" dirty="0" smtClean="0"/>
              <a:t>Permutación circular:</a:t>
            </a:r>
            <a:endParaRPr lang="es-MX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1452544" y="4200532"/>
          <a:ext cx="2262200" cy="657228"/>
        </p:xfrm>
        <a:graphic>
          <a:graphicData uri="http://schemas.openxmlformats.org/presentationml/2006/ole">
            <p:oleObj spid="_x0000_s4106" name="Ecuación" r:id="rId3" imgW="952200" imgH="228600" progId="Equation.3">
              <p:embed/>
            </p:oleObj>
          </a:graphicData>
        </a:graphic>
      </p:graphicFrame>
      <p:pic>
        <p:nvPicPr>
          <p:cNvPr id="4108" name="Picture 12" descr="http://t0.gstatic.com/images?q=tbn:ANd9GcRfk683fUc9MPuHBu1da3XWe8itnxmOV2oB8L6c2LDPLiNofSN1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1305" y="4367231"/>
            <a:ext cx="2466975" cy="2133603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142976" y="285728"/>
            <a:ext cx="75723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E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Ejemplo 7:</a:t>
            </a: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s-ES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Cinco primos: Franco, Oscar, Martín, Carlos y Renzo se van de </a:t>
            </a:r>
            <a:r>
              <a:rPr lang="es-ES" sz="28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campamento, </a:t>
            </a:r>
            <a:r>
              <a:rPr lang="es-ES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debido al intenso frío preparan una fogata. ¿De cuántas formas  pueden sentarse alrededor de la fogata?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1071538" y="3214686"/>
            <a:ext cx="50720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Solución: </a:t>
            </a:r>
            <a:endParaRPr lang="es-E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ES" sz="2400" i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ES_tradnl" sz="24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Tomando a </a:t>
            </a:r>
            <a:r>
              <a:rPr lang="es-ES_tradnl" sz="2400" i="1" dirty="0">
                <a:latin typeface="Arial" pitchFamily="34" charset="0"/>
                <a:ea typeface="Calibri" pitchFamily="34" charset="0"/>
                <a:cs typeface="Arial" pitchFamily="34" charset="0"/>
              </a:rPr>
              <a:t>Franco como referencia,  los 4 primos restantes se pueden ordenar de 4! formas </a:t>
            </a:r>
            <a:r>
              <a:rPr lang="es-ES_tradnl" sz="24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distintas. Es </a:t>
            </a:r>
            <a:r>
              <a:rPr lang="es-ES_tradnl" sz="2400" i="1" dirty="0">
                <a:latin typeface="Arial" pitchFamily="34" charset="0"/>
                <a:ea typeface="Calibri" pitchFamily="34" charset="0"/>
                <a:cs typeface="Arial" pitchFamily="34" charset="0"/>
              </a:rPr>
              <a:t>decir</a:t>
            </a:r>
            <a:r>
              <a:rPr lang="es-ES_tradnl" sz="24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endParaRPr lang="es-ES_tradnl" sz="2400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es-ES_tradnl" sz="2400" i="1" dirty="0" err="1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es-ES_tradnl" sz="2400" i="1" baseline="-30000" dirty="0" err="1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lang="es-ES_tradnl" sz="2400" i="1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( 5 )= 4! = 1.2.3.4 = 24 formas</a:t>
            </a:r>
            <a:r>
              <a:rPr lang="es-ES" sz="2400" dirty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5370" name="Picture 10" descr="http://t0.gstatic.com/images?q=tbn:ANd9GcSqc0dafbMqABgpuES_ZgQGryw_-Xd4AsW76YlADqRrNRkkQq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929066"/>
            <a:ext cx="3067054" cy="242889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ortar rectángulo de esquina sencilla"/>
          <p:cNvSpPr/>
          <p:nvPr/>
        </p:nvSpPr>
        <p:spPr>
          <a:xfrm>
            <a:off x="2214546" y="3857628"/>
            <a:ext cx="4572032" cy="1285884"/>
          </a:xfrm>
          <a:prstGeom prst="snip1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214414" y="1246892"/>
            <a:ext cx="75724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es-ES_tradnl" sz="2400" dirty="0"/>
              <a:t>Resulta  cuando de los </a:t>
            </a:r>
            <a:r>
              <a:rPr lang="es-ES_tradnl" sz="2400" b="1" dirty="0"/>
              <a:t>“n”</a:t>
            </a:r>
            <a:r>
              <a:rPr lang="es-ES_tradnl" sz="2400" dirty="0"/>
              <a:t> objetos considerados </a:t>
            </a:r>
            <a:r>
              <a:rPr lang="es-ES_tradnl" sz="2400" b="1" dirty="0"/>
              <a:t>n</a:t>
            </a:r>
            <a:r>
              <a:rPr lang="es-ES_tradnl" sz="2400" b="1" baseline="-25000" dirty="0"/>
              <a:t>1</a:t>
            </a:r>
            <a:r>
              <a:rPr lang="es-ES_tradnl" sz="2400" dirty="0"/>
              <a:t> son similares de alguna manera, </a:t>
            </a:r>
            <a:r>
              <a:rPr lang="es-ES_tradnl" sz="2400" b="1" dirty="0"/>
              <a:t>n</a:t>
            </a:r>
            <a:r>
              <a:rPr lang="es-ES_tradnl" sz="2400" b="1" baseline="-25000" dirty="0"/>
              <a:t>2</a:t>
            </a:r>
            <a:r>
              <a:rPr lang="es-ES_tradnl" sz="2400" dirty="0"/>
              <a:t> son similares de otra manera,........... ...........</a:t>
            </a:r>
            <a:r>
              <a:rPr lang="es-ES_tradnl" sz="2400" b="1" dirty="0" err="1"/>
              <a:t>n</a:t>
            </a:r>
            <a:r>
              <a:rPr lang="es-ES_tradnl" sz="2400" b="1" baseline="-25000" dirty="0" err="1"/>
              <a:t>r</a:t>
            </a:r>
            <a:r>
              <a:rPr lang="es-ES_tradnl" sz="2400" dirty="0"/>
              <a:t> son similares aun de otra manera. Además el </a:t>
            </a:r>
            <a:r>
              <a:rPr lang="es-ES_tradnl" sz="2400" dirty="0" err="1" smtClean="0"/>
              <a:t>n</a:t>
            </a:r>
            <a:r>
              <a:rPr lang="es-ES_tradnl" sz="2400" baseline="-25000" dirty="0" err="1" smtClean="0"/>
              <a:t>r</a:t>
            </a:r>
            <a:r>
              <a:rPr lang="es-ES_tradnl" sz="2400" b="1" baseline="-25000" dirty="0" smtClean="0"/>
              <a:t> </a:t>
            </a:r>
            <a:r>
              <a:rPr lang="es-ES_tradnl" sz="2400" dirty="0" smtClean="0">
                <a:sym typeface="Symbol" pitchFamily="18" charset="2"/>
              </a:rPr>
              <a:t> </a:t>
            </a:r>
            <a:r>
              <a:rPr lang="es-ES_tradnl" sz="2400" dirty="0" smtClean="0"/>
              <a:t>0</a:t>
            </a:r>
            <a:r>
              <a:rPr lang="es-ES_tradnl" sz="2400" dirty="0"/>
              <a:t>, </a:t>
            </a:r>
            <a:r>
              <a:rPr lang="es-ES_tradnl" sz="2400" b="1" dirty="0">
                <a:sym typeface="Symbol" pitchFamily="18" charset="2"/>
              </a:rPr>
              <a:t>y  n</a:t>
            </a:r>
            <a:r>
              <a:rPr lang="es-ES_tradnl" sz="2400" b="1" baseline="-25000" dirty="0">
                <a:sym typeface="Symbol" pitchFamily="18" charset="2"/>
              </a:rPr>
              <a:t>1</a:t>
            </a:r>
            <a:r>
              <a:rPr lang="es-ES_tradnl" sz="2400" b="1" dirty="0">
                <a:sym typeface="Symbol" pitchFamily="18" charset="2"/>
              </a:rPr>
              <a:t> + n</a:t>
            </a:r>
            <a:r>
              <a:rPr lang="es-ES_tradnl" sz="2400" b="1" baseline="-25000" dirty="0">
                <a:sym typeface="Symbol" pitchFamily="18" charset="2"/>
              </a:rPr>
              <a:t>2</a:t>
            </a:r>
            <a:r>
              <a:rPr lang="es-ES_tradnl" sz="2400" b="1" dirty="0">
                <a:sym typeface="Symbol" pitchFamily="18" charset="2"/>
              </a:rPr>
              <a:t> + </a:t>
            </a:r>
            <a:r>
              <a:rPr lang="es-ES_tradnl" sz="2400" b="1" dirty="0" smtClean="0">
                <a:sym typeface="Symbol" pitchFamily="18" charset="2"/>
              </a:rPr>
              <a:t>... + </a:t>
            </a:r>
            <a:r>
              <a:rPr lang="es-ES_tradnl" sz="2400" b="1" dirty="0" err="1" smtClean="0">
                <a:sym typeface="Symbol" pitchFamily="18" charset="2"/>
              </a:rPr>
              <a:t>n</a:t>
            </a:r>
            <a:r>
              <a:rPr lang="es-ES_tradnl" sz="2400" b="1" baseline="-25000" dirty="0" err="1" smtClean="0">
                <a:sym typeface="Symbol" pitchFamily="18" charset="2"/>
              </a:rPr>
              <a:t>r</a:t>
            </a:r>
            <a:r>
              <a:rPr lang="es-ES_tradnl" sz="2400" b="1" dirty="0" smtClean="0">
                <a:sym typeface="Symbol" pitchFamily="18" charset="2"/>
              </a:rPr>
              <a:t> </a:t>
            </a:r>
            <a:r>
              <a:rPr lang="es-ES_tradnl" sz="2400" b="1" dirty="0">
                <a:sym typeface="Symbol" pitchFamily="18" charset="2"/>
              </a:rPr>
              <a:t>= n</a:t>
            </a:r>
            <a:r>
              <a:rPr lang="es-ES_tradnl" sz="2400" dirty="0">
                <a:sym typeface="Symbol" pitchFamily="18" charset="2"/>
              </a:rPr>
              <a:t> entonces el total de permutaciones  de los </a:t>
            </a:r>
            <a:r>
              <a:rPr lang="es-ES_tradnl" sz="2400" b="1" dirty="0">
                <a:sym typeface="Symbol" pitchFamily="18" charset="2"/>
              </a:rPr>
              <a:t>“n”</a:t>
            </a:r>
            <a:r>
              <a:rPr lang="es-ES_tradnl" sz="2400" dirty="0">
                <a:sym typeface="Symbol" pitchFamily="18" charset="2"/>
              </a:rPr>
              <a:t> elementos está dado por:</a:t>
            </a:r>
            <a:r>
              <a:rPr lang="es-ES" sz="2400" dirty="0">
                <a:sym typeface="Symbol" pitchFamily="18" charset="2"/>
              </a:rPr>
              <a:t> </a:t>
            </a:r>
            <a:endParaRPr lang="es-ES_tradnl" sz="2400" dirty="0">
              <a:sym typeface="Symbol" pitchFamily="18" charset="2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331913" y="5553094"/>
            <a:ext cx="7200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 smtClean="0"/>
              <a:t>Donde</a:t>
            </a:r>
            <a:r>
              <a:rPr lang="es-ES_tradnl" sz="2400" dirty="0" smtClean="0"/>
              <a:t>: </a:t>
            </a:r>
            <a:r>
              <a:rPr lang="es-ES_tradnl" sz="2400" dirty="0"/>
              <a:t>n</a:t>
            </a:r>
            <a:r>
              <a:rPr lang="es-ES_tradnl" sz="2400" baseline="-25000" dirty="0"/>
              <a:t>1</a:t>
            </a:r>
            <a:r>
              <a:rPr lang="es-ES_tradnl" sz="2400" dirty="0"/>
              <a:t> + n</a:t>
            </a:r>
            <a:r>
              <a:rPr lang="es-ES_tradnl" sz="2400" baseline="-25000" dirty="0"/>
              <a:t>2</a:t>
            </a:r>
            <a:r>
              <a:rPr lang="es-ES_tradnl" sz="2400" dirty="0"/>
              <a:t> + ............. </a:t>
            </a:r>
            <a:r>
              <a:rPr lang="es-ES_tradnl" sz="2400" dirty="0" smtClean="0"/>
              <a:t>+ </a:t>
            </a:r>
            <a:r>
              <a:rPr lang="es-ES_tradnl" sz="2400" dirty="0" err="1" smtClean="0"/>
              <a:t>n</a:t>
            </a:r>
            <a:r>
              <a:rPr lang="es-ES_tradnl" sz="2400" baseline="-25000" dirty="0" err="1" smtClean="0"/>
              <a:t>r</a:t>
            </a:r>
            <a:r>
              <a:rPr lang="es-ES_tradnl" sz="2400" dirty="0" smtClean="0"/>
              <a:t> </a:t>
            </a:r>
            <a:r>
              <a:rPr lang="es-ES_tradnl" sz="2400" dirty="0"/>
              <a:t>= n	</a:t>
            </a:r>
            <a:endParaRPr lang="es-ES" sz="2400" dirty="0"/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1214414" y="71414"/>
            <a:ext cx="7498080" cy="1143000"/>
          </a:xfrm>
        </p:spPr>
        <p:txBody>
          <a:bodyPr/>
          <a:lstStyle/>
          <a:p>
            <a:r>
              <a:rPr lang="es-MX" dirty="0" smtClean="0"/>
              <a:t>Permutaciones con repetición:</a:t>
            </a:r>
            <a:endParaRPr lang="es-MX" dirty="0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239962" y="3929063"/>
          <a:ext cx="4475177" cy="1000125"/>
        </p:xfrm>
        <a:graphic>
          <a:graphicData uri="http://schemas.openxmlformats.org/presentationml/2006/ole">
            <p:oleObj spid="_x0000_s16392" name="Ecuación" r:id="rId3" imgW="1904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285852" y="285728"/>
            <a:ext cx="76073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_tradnl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8</a:t>
            </a:r>
            <a:r>
              <a:rPr lang="es-ES_tradnl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s-ES" sz="2000" dirty="0"/>
          </a:p>
          <a:p>
            <a:pPr algn="just"/>
            <a:r>
              <a:rPr lang="es-ES_tradnl" sz="2400" i="1" dirty="0"/>
              <a:t>¿Cuántas palabras diferentes sin importar su significado se pueden formar con las letras de la palabra </a:t>
            </a:r>
            <a:r>
              <a:rPr lang="es-ES_tradnl" sz="2400" b="1" i="1" dirty="0"/>
              <a:t>AMABA</a:t>
            </a:r>
            <a:r>
              <a:rPr lang="es-ES_tradnl" sz="2400" i="1" dirty="0"/>
              <a:t>?</a:t>
            </a:r>
            <a:r>
              <a:rPr lang="es-ES_tradnl" sz="2400" dirty="0"/>
              <a:t>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72198" y="3273436"/>
            <a:ext cx="2925785" cy="144144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52352" bIns="38088"/>
          <a:lstStyle/>
          <a:p>
            <a:pPr eaLnBrk="0" hangingPunct="0"/>
            <a:r>
              <a:rPr lang="es-ES" sz="2000" i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Es una permutación con repetición, pues la letra “A” se repite 3 veces, la M y B una </a:t>
            </a:r>
            <a:r>
              <a:rPr lang="es-ES" sz="2000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vez.</a:t>
            </a:r>
            <a:endParaRPr lang="es-ES" sz="2000" dirty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1865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22177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es-ES" sz="1400" b="1" i="1">
              <a:latin typeface="Cambria" pitchFamily="18" charset="0"/>
            </a:endParaRPr>
          </a:p>
          <a:p>
            <a:pPr eaLnBrk="0" hangingPunct="0"/>
            <a:endParaRPr lang="es-E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857224" y="2251542"/>
            <a:ext cx="707236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/>
            <a:r>
              <a:rPr lang="es-ES_tradnl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Solución</a:t>
            </a:r>
            <a:r>
              <a:rPr lang="es-ES_tradnl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indent="449263" eaLnBrk="0" hangingPunct="0"/>
            <a:endParaRPr lang="es-ES_tradnl" sz="1050" i="1" dirty="0"/>
          </a:p>
          <a:p>
            <a:pPr indent="449263" eaLnBrk="0" hangingPunct="0"/>
            <a:r>
              <a:rPr lang="es-ES_tradnl" sz="2400" i="1" dirty="0"/>
              <a:t>Las distintas palabras a formarse son:</a:t>
            </a:r>
            <a:endParaRPr lang="es-ES" sz="2400" dirty="0"/>
          </a:p>
          <a:p>
            <a:pPr indent="449263" eaLnBrk="0" hangingPunct="0"/>
            <a:r>
              <a:rPr lang="es-ES_tradnl" sz="2400" i="1" dirty="0">
                <a:ea typeface="Calibri" pitchFamily="34" charset="0"/>
                <a:cs typeface="Times New Roman" pitchFamily="18" charset="0"/>
              </a:rPr>
              <a:t>AM</a:t>
            </a:r>
            <a:r>
              <a:rPr lang="es-ES_tradnl" sz="2400" i="1" dirty="0">
                <a:solidFill>
                  <a:srgbClr val="00B0F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s-ES_tradnl" sz="2400" i="1" dirty="0">
                <a:ea typeface="Calibri" pitchFamily="34" charset="0"/>
                <a:cs typeface="Times New Roman" pitchFamily="18" charset="0"/>
              </a:rPr>
              <a:t>BA			AM</a:t>
            </a:r>
            <a:r>
              <a:rPr lang="es-ES_tradnl" sz="2400" i="1" dirty="0">
                <a:solidFill>
                  <a:srgbClr val="00B0F0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s-ES_tradnl" sz="2400" i="1" dirty="0">
                <a:ea typeface="Calibri" pitchFamily="34" charset="0"/>
                <a:cs typeface="Times New Roman" pitchFamily="18" charset="0"/>
              </a:rPr>
              <a:t>BA</a:t>
            </a:r>
            <a:endParaRPr lang="es-ES" sz="2400" dirty="0"/>
          </a:p>
          <a:p>
            <a:pPr indent="449263" eaLnBrk="0" hangingPunct="0"/>
            <a:r>
              <a:rPr lang="es-ES_tradnl" sz="2400" i="1" dirty="0"/>
              <a:t>MA</a:t>
            </a:r>
            <a:r>
              <a:rPr lang="es-ES_tradnl" sz="2400" i="1" dirty="0">
                <a:solidFill>
                  <a:srgbClr val="00B0F0"/>
                </a:solidFill>
              </a:rPr>
              <a:t>A</a:t>
            </a:r>
            <a:r>
              <a:rPr lang="es-ES_tradnl" sz="2400" i="1" dirty="0"/>
              <a:t>BA			</a:t>
            </a:r>
            <a:r>
              <a:rPr lang="es-ES_tradnl" sz="2400" i="1" dirty="0">
                <a:solidFill>
                  <a:srgbClr val="00B0F0"/>
                </a:solidFill>
              </a:rPr>
              <a:t>A</a:t>
            </a:r>
            <a:r>
              <a:rPr lang="es-ES_tradnl" sz="2400" i="1" dirty="0"/>
              <a:t>MABA</a:t>
            </a:r>
            <a:endParaRPr lang="es-ES" sz="2400" dirty="0"/>
          </a:p>
          <a:p>
            <a:pPr indent="449263" eaLnBrk="0" hangingPunct="0"/>
            <a:r>
              <a:rPr lang="es-ES_tradnl" sz="2400" i="1" dirty="0"/>
              <a:t>MA</a:t>
            </a:r>
            <a:r>
              <a:rPr lang="es-ES_tradnl" sz="2400" i="1" dirty="0">
                <a:solidFill>
                  <a:srgbClr val="00B0F0"/>
                </a:solidFill>
              </a:rPr>
              <a:t>A</a:t>
            </a:r>
            <a:r>
              <a:rPr lang="es-ES_tradnl" sz="2400" i="1" dirty="0"/>
              <a:t>AB			AMAB</a:t>
            </a:r>
            <a:r>
              <a:rPr lang="es-ES_tradnl" sz="2400" i="1" dirty="0">
                <a:solidFill>
                  <a:srgbClr val="00B0F0"/>
                </a:solidFill>
              </a:rPr>
              <a:t>A</a:t>
            </a:r>
            <a:endParaRPr lang="es-ES" sz="2400" i="1" dirty="0">
              <a:solidFill>
                <a:srgbClr val="00B0F0"/>
              </a:solidFill>
            </a:endParaRPr>
          </a:p>
          <a:p>
            <a:pPr indent="449263" eaLnBrk="0" hangingPunct="0"/>
            <a:r>
              <a:rPr lang="es-ES_tradnl" sz="2400" i="1" dirty="0"/>
              <a:t>     	</a:t>
            </a:r>
            <a:r>
              <a:rPr lang="es-ES_tradnl" sz="2400" i="1" dirty="0">
                <a:sym typeface="Symbol" pitchFamily="18" charset="2"/>
              </a:rPr>
              <a:t></a:t>
            </a:r>
            <a:r>
              <a:rPr lang="es-ES_tradnl" sz="2400" i="1" dirty="0"/>
              <a:t>			</a:t>
            </a:r>
            <a:r>
              <a:rPr lang="es-ES_tradnl" sz="2400" i="1" dirty="0">
                <a:sym typeface="Symbol" pitchFamily="18" charset="2"/>
              </a:rPr>
              <a:t>     </a:t>
            </a:r>
            <a:endParaRPr lang="es-ES" sz="2400" dirty="0"/>
          </a:p>
          <a:p>
            <a:pPr indent="449263" eaLnBrk="0" hangingPunct="0"/>
            <a:r>
              <a:rPr lang="es-ES_tradnl" sz="2400" b="1" i="1" dirty="0">
                <a:sym typeface="Symbol" pitchFamily="18" charset="2"/>
              </a:rPr>
              <a:t>    	 </a:t>
            </a:r>
            <a:r>
              <a:rPr lang="es-ES_tradnl" sz="2400" i="1" dirty="0">
                <a:sym typeface="Symbol" pitchFamily="18" charset="2"/>
              </a:rPr>
              <a:t></a:t>
            </a:r>
            <a:r>
              <a:rPr lang="es-ES_tradnl" sz="2400" i="1" dirty="0"/>
              <a:t>			</a:t>
            </a:r>
            <a:r>
              <a:rPr lang="es-ES_tradnl" sz="2400" i="1" dirty="0">
                <a:sym typeface="Symbol" pitchFamily="18" charset="2"/>
              </a:rPr>
              <a:t>     </a:t>
            </a:r>
            <a:r>
              <a:rPr lang="es-ES_tradnl" sz="2400" i="1" dirty="0"/>
              <a:t>		</a:t>
            </a:r>
            <a:endParaRPr lang="es-ES_tradnl" sz="2400" i="1" dirty="0">
              <a:sym typeface="Symbol" pitchFamily="18" charset="2"/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436694" y="5357833"/>
          <a:ext cx="4135438" cy="1000125"/>
        </p:xfrm>
        <a:graphic>
          <a:graphicData uri="http://schemas.openxmlformats.org/presentationml/2006/ole">
            <p:oleObj spid="_x0000_s17417" name="Ecuación" r:id="rId3" imgW="1892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dondear rectángulo de esquina diagonal"/>
          <p:cNvSpPr/>
          <p:nvPr/>
        </p:nvSpPr>
        <p:spPr>
          <a:xfrm>
            <a:off x="2928926" y="5429264"/>
            <a:ext cx="3500462" cy="1071570"/>
          </a:xfrm>
          <a:prstGeom prst="round2Diag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79518" y="1142984"/>
            <a:ext cx="753588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_tradnl" sz="2200" dirty="0" smtClean="0"/>
              <a:t>Son </a:t>
            </a:r>
            <a:r>
              <a:rPr lang="es-ES_tradnl" sz="2200" dirty="0"/>
              <a:t>los diferentes </a:t>
            </a:r>
            <a:r>
              <a:rPr lang="es-ES_tradnl" sz="2200" b="1" dirty="0"/>
              <a:t>grupos</a:t>
            </a:r>
            <a:r>
              <a:rPr lang="es-ES_tradnl" sz="2200" dirty="0"/>
              <a:t> (selecciones) que se pueden hacer con una parte o con todos los elementos que pertenecen a un conjunto. En toda combinación  </a:t>
            </a:r>
            <a:r>
              <a:rPr lang="es-ES_tradnl" sz="2200" b="1" dirty="0"/>
              <a:t>no  importa el</a:t>
            </a:r>
            <a:r>
              <a:rPr lang="es-ES_tradnl" sz="2200" dirty="0"/>
              <a:t> </a:t>
            </a:r>
            <a:r>
              <a:rPr lang="es-ES_tradnl" sz="2200" b="1" dirty="0"/>
              <a:t>orden </a:t>
            </a:r>
            <a:r>
              <a:rPr lang="es-ES_tradnl" sz="2200" dirty="0"/>
              <a:t>de sus elementos,</a:t>
            </a:r>
            <a:r>
              <a:rPr lang="es-ES_tradnl" sz="2200" b="1" dirty="0"/>
              <a:t> </a:t>
            </a:r>
            <a:r>
              <a:rPr lang="es-ES_tradnl" sz="2200" dirty="0"/>
              <a:t>característica fundamental que lo distingue. Las combinaciones pueden ser simples o con repetición. 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109668" y="3500438"/>
            <a:ext cx="760573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Simple.</a:t>
            </a:r>
            <a:endParaRPr lang="es-ES_tradnl" sz="2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_tradnl" sz="2200" dirty="0"/>
              <a:t>Resulta cuando los </a:t>
            </a:r>
            <a:r>
              <a:rPr lang="es-ES_tradnl" sz="2200" b="1" dirty="0"/>
              <a:t>“n” </a:t>
            </a:r>
            <a:r>
              <a:rPr lang="es-ES_tradnl" sz="2200" dirty="0"/>
              <a:t>objetos considerados son distintos y son agrupados de </a:t>
            </a:r>
            <a:r>
              <a:rPr lang="es-ES_tradnl" sz="2200" b="1" dirty="0"/>
              <a:t>“r”</a:t>
            </a:r>
            <a:r>
              <a:rPr lang="es-ES_tradnl" sz="2200" dirty="0"/>
              <a:t> en  </a:t>
            </a:r>
            <a:r>
              <a:rPr lang="es-ES_tradnl" sz="2200" b="1" dirty="0"/>
              <a:t>“r”</a:t>
            </a:r>
            <a:r>
              <a:rPr lang="es-ES_tradnl" sz="2200" dirty="0"/>
              <a:t> objetos a la vez  </a:t>
            </a:r>
            <a:r>
              <a:rPr lang="es-ES_tradnl" sz="2200" b="1" dirty="0"/>
              <a:t>(1</a:t>
            </a:r>
            <a:r>
              <a:rPr lang="es-ES_tradnl" sz="2200" b="1" dirty="0">
                <a:sym typeface="Symbol" pitchFamily="18" charset="2"/>
              </a:rPr>
              <a:t></a:t>
            </a:r>
            <a:r>
              <a:rPr lang="es-ES_tradnl" sz="2200" b="1" dirty="0"/>
              <a:t> r </a:t>
            </a:r>
            <a:r>
              <a:rPr lang="es-ES_tradnl" sz="2200" b="1" dirty="0">
                <a:sym typeface="Symbol" pitchFamily="18" charset="2"/>
              </a:rPr>
              <a:t></a:t>
            </a:r>
            <a:r>
              <a:rPr lang="es-ES_tradnl" sz="2200" b="1" dirty="0"/>
              <a:t> n)</a:t>
            </a:r>
            <a:r>
              <a:rPr lang="es-ES_tradnl" sz="2200" dirty="0"/>
              <a:t>  sin permitir repetición de los objetos, estas agrupaciones se representan  por </a:t>
            </a:r>
            <a:r>
              <a:rPr lang="es-ES_tradnl" sz="2200" dirty="0" smtClean="0"/>
              <a:t>                     y </a:t>
            </a:r>
            <a:r>
              <a:rPr lang="es-ES_tradnl" sz="2200" dirty="0"/>
              <a:t>esta dado por:</a:t>
            </a:r>
            <a:endParaRPr lang="es-ES" sz="2200" dirty="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142976" y="71422"/>
            <a:ext cx="7498080" cy="1143000"/>
          </a:xfrm>
        </p:spPr>
        <p:txBody>
          <a:bodyPr/>
          <a:lstStyle/>
          <a:p>
            <a:r>
              <a:rPr lang="es-MX" dirty="0" smtClean="0"/>
              <a:t>Combinaciones:</a:t>
            </a:r>
            <a:endParaRPr lang="es-MX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3428992" y="4830774"/>
          <a:ext cx="1357322" cy="455614"/>
        </p:xfrm>
        <a:graphic>
          <a:graphicData uri="http://schemas.openxmlformats.org/presentationml/2006/ole">
            <p:oleObj spid="_x0000_s18446" name="Ecuación" r:id="rId3" imgW="736560" imgH="24120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3046413" y="5565775"/>
          <a:ext cx="3205162" cy="863600"/>
        </p:xfrm>
        <a:graphic>
          <a:graphicData uri="http://schemas.openxmlformats.org/presentationml/2006/ole">
            <p:oleObj spid="_x0000_s18447" name="Ecuación" r:id="rId4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1071538" y="4572008"/>
            <a:ext cx="8001056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1142976" y="2428868"/>
            <a:ext cx="7572428" cy="1143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1214414" y="1071546"/>
            <a:ext cx="6715172" cy="1143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233510" y="1168391"/>
          <a:ext cx="6624638" cy="974725"/>
        </p:xfrm>
        <a:graphic>
          <a:graphicData uri="http://schemas.openxmlformats.org/presentationml/2006/ole">
            <p:oleObj spid="_x0000_s19462" name="Equation" r:id="rId3" imgW="3073320" imgH="444240" progId="">
              <p:embed/>
            </p:oleObj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3975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42976" y="357166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s-ES_tradnl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9</a:t>
            </a:r>
            <a:r>
              <a:rPr lang="es-ES_tradnl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214414" y="2428868"/>
          <a:ext cx="7429552" cy="1155700"/>
        </p:xfrm>
        <a:graphic>
          <a:graphicData uri="http://schemas.openxmlformats.org/presentationml/2006/ole">
            <p:oleObj spid="_x0000_s19466" name="Equation" r:id="rId4" imgW="3454200" imgH="444240" progId="">
              <p:embed/>
            </p:oleObj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157276" y="4000504"/>
            <a:ext cx="184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s-ES_tradnl" sz="2400" b="1" i="1" dirty="0"/>
              <a:t>En general:</a:t>
            </a: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1115616" y="4653136"/>
          <a:ext cx="7777163" cy="1528762"/>
        </p:xfrm>
        <a:graphic>
          <a:graphicData uri="http://schemas.openxmlformats.org/presentationml/2006/ole">
            <p:oleObj spid="_x0000_s19471" name="Equation" r:id="rId5" imgW="3809880" imgH="749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357316" y="1500174"/>
            <a:ext cx="71437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s-ES_tradnl" sz="2800" dirty="0" smtClean="0">
                <a:ea typeface="Calibri" pitchFamily="34" charset="0"/>
                <a:cs typeface="Arial" charset="0"/>
              </a:rPr>
              <a:t>Si </a:t>
            </a:r>
            <a:r>
              <a:rPr lang="es-ES_tradnl" sz="2800" dirty="0">
                <a:ea typeface="Calibri" pitchFamily="34" charset="0"/>
                <a:cs typeface="Arial" charset="0"/>
              </a:rPr>
              <a:t>un evento puede ocurrir de “</a:t>
            </a:r>
            <a:r>
              <a:rPr lang="es-ES_tradnl" sz="2800" b="1" dirty="0">
                <a:ea typeface="Calibri" pitchFamily="34" charset="0"/>
                <a:cs typeface="Arial" charset="0"/>
              </a:rPr>
              <a:t>m”</a:t>
            </a:r>
            <a:r>
              <a:rPr lang="es-ES_tradnl" sz="2800" dirty="0">
                <a:ea typeface="Calibri" pitchFamily="34" charset="0"/>
                <a:cs typeface="Arial" charset="0"/>
              </a:rPr>
              <a:t> formas distintas y un segundo evento puede ocurrir en “</a:t>
            </a:r>
            <a:r>
              <a:rPr lang="es-ES_tradnl" sz="2800" b="1" dirty="0">
                <a:ea typeface="Calibri" pitchFamily="34" charset="0"/>
                <a:cs typeface="Arial" charset="0"/>
              </a:rPr>
              <a:t>n”</a:t>
            </a:r>
            <a:r>
              <a:rPr lang="es-ES_tradnl" sz="2800" dirty="0">
                <a:ea typeface="Calibri" pitchFamily="34" charset="0"/>
                <a:cs typeface="Arial" charset="0"/>
              </a:rPr>
              <a:t> formas distintas, entonces el número de formas en las que pueden ocurrir ambos o en todo caso uno a continuación del otro, es igual a “</a:t>
            </a:r>
            <a:r>
              <a:rPr lang="es-ES_tradnl" sz="2800" b="1" dirty="0" err="1">
                <a:ea typeface="Calibri" pitchFamily="34" charset="0"/>
                <a:cs typeface="Arial" charset="0"/>
              </a:rPr>
              <a:t>m.n</a:t>
            </a:r>
            <a:r>
              <a:rPr lang="es-ES_tradnl" sz="2800" b="1" dirty="0">
                <a:ea typeface="Calibri" pitchFamily="34" charset="0"/>
                <a:cs typeface="Arial" charset="0"/>
              </a:rPr>
              <a:t>”</a:t>
            </a:r>
            <a:endParaRPr lang="es-ES_tradnl" sz="2800" dirty="0">
              <a:ea typeface="Calibri" pitchFamily="34" charset="0"/>
              <a:cs typeface="Arial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Principio de la multiplicación:</a:t>
            </a:r>
            <a:endParaRPr lang="es-MX" dirty="0"/>
          </a:p>
        </p:txBody>
      </p:sp>
      <p:pic>
        <p:nvPicPr>
          <p:cNvPr id="10242" name="Picture 2" descr="http://3.bp.blogspot.com/_M3REA3kFFUU/TJ5PEKS-x2I/AAAAAAAABt4/W9IwsV21IxY/s1600/combinato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256"/>
            <a:ext cx="2809857" cy="2257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52543" y="357166"/>
            <a:ext cx="753429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_tradnl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10:</a:t>
            </a:r>
          </a:p>
          <a:p>
            <a:endParaRPr lang="es-ES" sz="2400" dirty="0"/>
          </a:p>
          <a:p>
            <a:pPr algn="just"/>
            <a:r>
              <a:rPr lang="es-ES" sz="2400" dirty="0"/>
              <a:t>¿De cuantas maneras se puede escoger una comisión formada por 3    hombres y 2 mujeres, de un grupo de 7 hombres y 5 mujeres?</a:t>
            </a: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7143768" y="2781299"/>
          <a:ext cx="714380" cy="576263"/>
        </p:xfrm>
        <a:graphic>
          <a:graphicData uri="http://schemas.openxmlformats.org/presentationml/2006/ole">
            <p:oleObj spid="_x0000_s20489" name="Equation" r:id="rId3" imgW="203040" imgH="241200" progId="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7156457" y="3714752"/>
          <a:ext cx="558815" cy="652459"/>
        </p:xfrm>
        <a:graphic>
          <a:graphicData uri="http://schemas.openxmlformats.org/presentationml/2006/ole">
            <p:oleObj spid="_x0000_s20488" name="Equation" r:id="rId4" imgW="203040" imgH="241200" progId="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357290" y="5699148"/>
          <a:ext cx="4319587" cy="944562"/>
        </p:xfrm>
        <a:graphic>
          <a:graphicData uri="http://schemas.openxmlformats.org/presentationml/2006/ole">
            <p:oleObj spid="_x0000_s20487" name="Equation" r:id="rId5" imgW="1765080" imgH="393480" progId="">
              <p:embed/>
            </p:oleObj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217649" y="2428868"/>
            <a:ext cx="76406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2400" i="1" dirty="0">
                <a:ea typeface="Calibri" pitchFamily="34" charset="0"/>
                <a:cs typeface="Arial" charset="0"/>
              </a:rPr>
              <a:t>Solución:	</a:t>
            </a:r>
          </a:p>
          <a:p>
            <a:pPr eaLnBrk="0" hangingPunct="0"/>
            <a:r>
              <a:rPr lang="es-ES" sz="2400" dirty="0">
                <a:ea typeface="Calibri" pitchFamily="34" charset="0"/>
                <a:cs typeface="Arial" charset="0"/>
              </a:rPr>
              <a:t>De los 7 hombres se pueden escoger 3 de         </a:t>
            </a:r>
            <a:r>
              <a:rPr lang="es-ES" dirty="0">
                <a:ea typeface="Calibri" pitchFamily="34" charset="0"/>
                <a:cs typeface="Arial" charset="0"/>
              </a:rPr>
              <a:t> </a:t>
            </a:r>
            <a:r>
              <a:rPr lang="es-ES" sz="2400" dirty="0">
                <a:ea typeface="Calibri" pitchFamily="34" charset="0"/>
                <a:cs typeface="Arial" charset="0"/>
              </a:rPr>
              <a:t>maneras</a:t>
            </a:r>
          </a:p>
          <a:p>
            <a:pPr eaLnBrk="0" hangingPunct="0"/>
            <a:r>
              <a:rPr lang="es-ES" sz="2400" dirty="0">
                <a:ea typeface="Calibri" pitchFamily="34" charset="0"/>
                <a:cs typeface="Arial" charset="0"/>
              </a:rPr>
              <a:t>    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223994" y="3786190"/>
            <a:ext cx="69199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2400" dirty="0">
                <a:ea typeface="Calibri" pitchFamily="34" charset="0"/>
                <a:cs typeface="Arial" charset="0"/>
              </a:rPr>
              <a:t>De las 5 mujeres  se pueden escoger 2 de   </a:t>
            </a:r>
            <a:r>
              <a:rPr lang="es-ES" sz="1100" dirty="0">
                <a:ea typeface="Calibri" pitchFamily="34" charset="0"/>
                <a:cs typeface="Arial" charset="0"/>
              </a:rPr>
              <a:t> </a:t>
            </a:r>
            <a:r>
              <a:rPr lang="es-ES" sz="2400" dirty="0">
                <a:ea typeface="Calibri" pitchFamily="34" charset="0"/>
                <a:cs typeface="Arial" charset="0"/>
              </a:rPr>
              <a:t>     maneras</a:t>
            </a:r>
            <a:r>
              <a:rPr lang="es-ES" sz="1100" dirty="0">
                <a:ea typeface="Calibri" pitchFamily="34" charset="0"/>
                <a:cs typeface="Arial" charset="0"/>
              </a:rPr>
              <a:t>  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246200" y="4556141"/>
            <a:ext cx="51117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endParaRPr lang="es-ES" sz="1100" dirty="0"/>
          </a:p>
          <a:p>
            <a:pPr eaLnBrk="0" hangingPunct="0"/>
            <a:r>
              <a:rPr lang="es-ES" sz="2400" dirty="0">
                <a:ea typeface="Calibri" pitchFamily="34" charset="0"/>
                <a:cs typeface="Arial" charset="0"/>
              </a:rPr>
              <a:t>Por el principio de la multiplicación, se pueden escoger de:</a:t>
            </a:r>
            <a:endParaRPr lang="es-ES" sz="2400" dirty="0"/>
          </a:p>
          <a:p>
            <a:pPr eaLnBrk="0" hangingPunct="0"/>
            <a:r>
              <a:rPr lang="es-ES" sz="1100" dirty="0"/>
              <a:t>             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146212" y="214290"/>
            <a:ext cx="764063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52352" bIns="0" anchor="ctr">
            <a:spAutoFit/>
          </a:bodyPr>
          <a:lstStyle/>
          <a:p>
            <a:pPr eaLnBrk="0" hangingPunct="0"/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Ejemplo 10:</a:t>
            </a:r>
            <a:endParaRPr lang="es-ES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0" hangingPunct="0"/>
            <a:r>
              <a:rPr lang="es-ES_tradnl" sz="2400" i="1" dirty="0">
                <a:ea typeface="Calibri" pitchFamily="34" charset="0"/>
                <a:cs typeface="Arial" charset="0"/>
              </a:rPr>
              <a:t>Dado el conjunto </a:t>
            </a:r>
            <a:r>
              <a:rPr lang="es-ES_tradnl" sz="2400" i="1" dirty="0" smtClean="0">
                <a:ea typeface="Calibri" pitchFamily="34" charset="0"/>
                <a:cs typeface="Arial" charset="0"/>
                <a:sym typeface="Symbol"/>
              </a:rPr>
              <a:t>a, b, c, d, e</a:t>
            </a:r>
            <a:r>
              <a:rPr lang="es-ES_tradnl" sz="2400" i="1" dirty="0" smtClean="0"/>
              <a:t>, </a:t>
            </a:r>
            <a:r>
              <a:rPr lang="es-ES_tradnl" sz="2400" i="1" dirty="0"/>
              <a:t>¿De cuántas formas distintas se  pueden seleccionar 2 de las letras,  sin repetirse?</a:t>
            </a:r>
            <a:endParaRPr lang="es-ES_tradnl" sz="2400" dirty="0"/>
          </a:p>
          <a:p>
            <a:pPr eaLnBrk="0" hangingPunct="0"/>
            <a:endParaRPr lang="es-ES_tradnl" sz="2400" dirty="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071538" y="2132950"/>
            <a:ext cx="778674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Solución</a:t>
            </a:r>
            <a:r>
              <a:rPr lang="es-E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ES_tradnl" sz="2400" dirty="0" smtClean="0"/>
              <a:t>Seleccionar </a:t>
            </a:r>
            <a:r>
              <a:rPr lang="es-ES_tradnl" sz="2400" dirty="0"/>
              <a:t>a </a:t>
            </a:r>
            <a:r>
              <a:rPr lang="es-ES_tradnl" sz="2400" dirty="0" smtClean="0">
                <a:sym typeface="Symbol" pitchFamily="18" charset="2"/>
              </a:rPr>
              <a:t>a</a:t>
            </a:r>
            <a:r>
              <a:rPr lang="es-ES_tradnl" sz="2400" dirty="0" smtClean="0"/>
              <a:t>, b</a:t>
            </a:r>
            <a:r>
              <a:rPr lang="es-ES_tradnl" sz="2400" dirty="0">
                <a:sym typeface="Symbol" pitchFamily="18" charset="2"/>
              </a:rPr>
              <a:t></a:t>
            </a:r>
            <a:r>
              <a:rPr lang="es-ES_tradnl" sz="2400" dirty="0"/>
              <a:t> es lo mismo que </a:t>
            </a:r>
            <a:r>
              <a:rPr lang="es-ES_tradnl" sz="2400" dirty="0">
                <a:sym typeface="Symbol" pitchFamily="18" charset="2"/>
              </a:rPr>
              <a:t></a:t>
            </a:r>
            <a:r>
              <a:rPr lang="es-ES_tradnl" sz="2400" dirty="0"/>
              <a:t>b</a:t>
            </a:r>
            <a:r>
              <a:rPr lang="es-ES_tradnl" sz="2400" dirty="0" smtClean="0"/>
              <a:t>, a</a:t>
            </a:r>
            <a:r>
              <a:rPr lang="es-ES_tradnl" sz="2400" dirty="0">
                <a:sym typeface="Symbol" pitchFamily="18" charset="2"/>
              </a:rPr>
              <a:t></a:t>
            </a:r>
            <a:r>
              <a:rPr lang="es-ES_tradnl" sz="2400" dirty="0"/>
              <a:t>, entonces no importa el orden. Combinando las  parejas resultan:</a:t>
            </a:r>
            <a:endParaRPr lang="es-ES_tradnl" sz="2400" b="1" dirty="0"/>
          </a:p>
          <a:p>
            <a:r>
              <a:rPr lang="es-MX" sz="2400" b="1" dirty="0" smtClean="0"/>
              <a:t>ab - </a:t>
            </a:r>
            <a:r>
              <a:rPr lang="es-MX" sz="2400" b="1" dirty="0" err="1" smtClean="0"/>
              <a:t>ac</a:t>
            </a:r>
            <a:r>
              <a:rPr lang="es-MX" sz="2400" b="1" dirty="0" smtClean="0"/>
              <a:t> – ad – </a:t>
            </a:r>
            <a:r>
              <a:rPr lang="es-MX" sz="2400" b="1" dirty="0" err="1" smtClean="0"/>
              <a:t>ae</a:t>
            </a:r>
            <a:r>
              <a:rPr lang="es-MX" sz="2400" b="1" dirty="0" smtClean="0"/>
              <a:t> – </a:t>
            </a:r>
            <a:r>
              <a:rPr lang="es-MX" sz="2400" b="1" dirty="0" err="1" smtClean="0"/>
              <a:t>bc</a:t>
            </a:r>
            <a:r>
              <a:rPr lang="es-MX" sz="2400" b="1" dirty="0" smtClean="0"/>
              <a:t> – </a:t>
            </a:r>
            <a:r>
              <a:rPr lang="es-MX" sz="2400" b="1" dirty="0" err="1" smtClean="0"/>
              <a:t>bd</a:t>
            </a:r>
            <a:r>
              <a:rPr lang="es-MX" sz="2400" b="1" dirty="0" smtClean="0"/>
              <a:t> – </a:t>
            </a:r>
            <a:r>
              <a:rPr lang="es-MX" sz="2400" b="1" dirty="0" err="1" smtClean="0"/>
              <a:t>be</a:t>
            </a:r>
            <a:r>
              <a:rPr lang="es-MX" sz="2400" b="1" dirty="0" smtClean="0"/>
              <a:t> – </a:t>
            </a:r>
            <a:r>
              <a:rPr lang="es-MX" sz="2400" b="1" dirty="0" err="1" smtClean="0"/>
              <a:t>cd</a:t>
            </a:r>
            <a:r>
              <a:rPr lang="es-MX" sz="2400" b="1" dirty="0" smtClean="0"/>
              <a:t> – ce – de </a:t>
            </a:r>
            <a:r>
              <a:rPr lang="es-MX" sz="2400" dirty="0" smtClean="0"/>
              <a:t>(10 formas)</a:t>
            </a:r>
            <a:r>
              <a:rPr lang="en-US" sz="2400" b="1" dirty="0"/>
              <a:t>	</a:t>
            </a:r>
            <a:endParaRPr lang="es-ES" sz="2400" b="1" dirty="0"/>
          </a:p>
          <a:p>
            <a:r>
              <a:rPr lang="es-ES" sz="2400" i="1" dirty="0"/>
              <a:t>En efecto, por fórmula se tiene:</a:t>
            </a:r>
            <a:endParaRPr lang="es-ES" sz="2400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285852" y="4786322"/>
          <a:ext cx="2881312" cy="1192212"/>
        </p:xfrm>
        <a:graphic>
          <a:graphicData uri="http://schemas.openxmlformats.org/presentationml/2006/ole">
            <p:oleObj spid="_x0000_s21515" name="Equation" r:id="rId3" imgW="939600" imgH="393480" progId="">
              <p:embed/>
            </p:oleObj>
          </a:graphicData>
        </a:graphic>
      </p:graphicFrame>
      <p:pic>
        <p:nvPicPr>
          <p:cNvPr id="21517" name="Picture 13" descr="http://t2.gstatic.com/images?q=tbn:ANd9GcQy1V-beXRfhj6gKz207KIBE_KPo3Edu8gHDB3neY6C4j-Mzw6bHw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5072074"/>
            <a:ext cx="3409950" cy="61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214433" y="500042"/>
            <a:ext cx="2786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charset="0"/>
              </a:rPr>
              <a:t>Ejemplo 1: 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214443" y="1142984"/>
            <a:ext cx="742952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_tradnl" sz="2800" i="1" dirty="0">
                <a:ea typeface="Calibri" pitchFamily="34" charset="0"/>
                <a:cs typeface="Arial" charset="0"/>
              </a:rPr>
              <a:t>¿De cuántas formas se pueden realizar un viaje de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A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hasta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C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pasando por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B</a:t>
            </a:r>
            <a:r>
              <a:rPr lang="es-ES_tradnl" sz="2800" i="1" dirty="0">
                <a:ea typeface="Calibri" pitchFamily="34" charset="0"/>
                <a:cs typeface="Arial" charset="0"/>
              </a:rPr>
              <a:t>, sabiendo que de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A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hacia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B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hay 3 caminos y de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B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hacia </a:t>
            </a:r>
            <a:r>
              <a:rPr lang="es-ES_tradnl" sz="2800" b="1" i="1" dirty="0">
                <a:ea typeface="Calibri" pitchFamily="34" charset="0"/>
                <a:cs typeface="Arial" charset="0"/>
              </a:rPr>
              <a:t>C</a:t>
            </a:r>
            <a:r>
              <a:rPr lang="es-ES_tradnl" sz="2800" i="1" dirty="0">
                <a:ea typeface="Calibri" pitchFamily="34" charset="0"/>
                <a:cs typeface="Arial" charset="0"/>
              </a:rPr>
              <a:t> hay 5 caminos?</a:t>
            </a:r>
            <a:r>
              <a:rPr lang="es-ES" sz="2800" dirty="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7173" name="5 Rectángulo"/>
          <p:cNvSpPr>
            <a:spLocks noChangeArrowheads="1"/>
          </p:cNvSpPr>
          <p:nvPr/>
        </p:nvSpPr>
        <p:spPr bwMode="auto">
          <a:xfrm>
            <a:off x="1285867" y="3119439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Solución:</a:t>
            </a: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071538" y="4425970"/>
            <a:ext cx="7715304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58775"/>
            <a:r>
              <a:rPr lang="es-ES" sz="2800" b="1" dirty="0">
                <a:ea typeface="Calibri" pitchFamily="34" charset="0"/>
                <a:cs typeface="Arial" charset="0"/>
              </a:rPr>
              <a:t>A	(3 formas)       B     (5 formas)</a:t>
            </a:r>
            <a:r>
              <a:rPr lang="es-ES" sz="2800" dirty="0">
                <a:ea typeface="Calibri" pitchFamily="34" charset="0"/>
                <a:cs typeface="Arial" charset="0"/>
              </a:rPr>
              <a:t>	</a:t>
            </a:r>
            <a:r>
              <a:rPr lang="es-ES" sz="2800" b="1" dirty="0">
                <a:ea typeface="Calibri" pitchFamily="34" charset="0"/>
                <a:cs typeface="Arial" charset="0"/>
              </a:rPr>
              <a:t>C	</a:t>
            </a:r>
          </a:p>
          <a:p>
            <a:pPr indent="358775"/>
            <a:r>
              <a:rPr lang="es-ES" sz="2800" dirty="0">
                <a:ea typeface="Calibri" pitchFamily="34" charset="0"/>
                <a:cs typeface="Arial" charset="0"/>
              </a:rPr>
              <a:t>Para viajar de</a:t>
            </a:r>
            <a:r>
              <a:rPr lang="es-ES" sz="2800" b="1" dirty="0">
                <a:ea typeface="Calibri" pitchFamily="34" charset="0"/>
                <a:cs typeface="Arial" charset="0"/>
              </a:rPr>
              <a:t> </a:t>
            </a:r>
            <a:r>
              <a:rPr lang="es-ES" sz="2800" b="1" dirty="0" smtClean="0">
                <a:ea typeface="Calibri" pitchFamily="34" charset="0"/>
                <a:cs typeface="Arial" charset="0"/>
              </a:rPr>
              <a:t>A, </a:t>
            </a:r>
            <a:r>
              <a:rPr lang="es-ES" sz="2800" dirty="0" smtClean="0">
                <a:ea typeface="Calibri" pitchFamily="34" charset="0"/>
                <a:cs typeface="Arial" charset="0"/>
              </a:rPr>
              <a:t>a</a:t>
            </a:r>
            <a:r>
              <a:rPr lang="es-ES" sz="2800" b="1" dirty="0" smtClean="0">
                <a:ea typeface="Calibri" pitchFamily="34" charset="0"/>
                <a:cs typeface="Arial" charset="0"/>
              </a:rPr>
              <a:t> </a:t>
            </a:r>
            <a:r>
              <a:rPr lang="es-ES" sz="2800" b="1" dirty="0">
                <a:ea typeface="Calibri" pitchFamily="34" charset="0"/>
                <a:cs typeface="Arial" charset="0"/>
              </a:rPr>
              <a:t>C </a:t>
            </a:r>
            <a:r>
              <a:rPr lang="es-ES" sz="2800" dirty="0">
                <a:ea typeface="Calibri" pitchFamily="34" charset="0"/>
                <a:cs typeface="Arial" charset="0"/>
              </a:rPr>
              <a:t>hay en total</a:t>
            </a:r>
            <a:r>
              <a:rPr lang="es-ES" sz="2800" b="1" dirty="0">
                <a:ea typeface="Calibri" pitchFamily="34" charset="0"/>
                <a:cs typeface="Arial" charset="0"/>
              </a:rPr>
              <a:t>:</a:t>
            </a:r>
          </a:p>
          <a:p>
            <a:pPr indent="358775"/>
            <a:endParaRPr lang="es-ES" sz="2800" dirty="0">
              <a:ea typeface="Calibri" pitchFamily="34" charset="0"/>
              <a:cs typeface="Arial" charset="0"/>
            </a:endParaRPr>
          </a:p>
          <a:p>
            <a:pPr indent="358775" algn="ctr" eaLnBrk="0" hangingPunct="0"/>
            <a:r>
              <a:rPr lang="es-ES" sz="3200" dirty="0" smtClean="0">
                <a:ea typeface="Calibri" pitchFamily="34" charset="0"/>
                <a:cs typeface="Arial" charset="0"/>
              </a:rPr>
              <a:t>3 x 5 </a:t>
            </a:r>
            <a:r>
              <a:rPr lang="es-ES" sz="3200" dirty="0">
                <a:ea typeface="Calibri" pitchFamily="34" charset="0"/>
                <a:cs typeface="Arial" charset="0"/>
              </a:rPr>
              <a:t>= 15 formas.</a:t>
            </a:r>
          </a:p>
        </p:txBody>
      </p:sp>
      <p:sp>
        <p:nvSpPr>
          <p:cNvPr id="12" name="11 Flecha curvada hacia abajo"/>
          <p:cNvSpPr/>
          <p:nvPr/>
        </p:nvSpPr>
        <p:spPr>
          <a:xfrm>
            <a:off x="1714499" y="3954469"/>
            <a:ext cx="2714625" cy="474663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4643459" y="3929070"/>
            <a:ext cx="3000375" cy="50006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71538" y="487358"/>
            <a:ext cx="792961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E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Ejemplo 2:</a:t>
            </a: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hangingPunct="0"/>
            <a:r>
              <a:rPr lang="es-ES_tradnl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¿Cuántos números de placa de automóvil de 5 símbolos se pueden hacer, si cada placa comienza con 2 letras distintas (</a:t>
            </a:r>
            <a:r>
              <a:rPr lang="es-ES_tradnl" sz="28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lang="es-ES_tradnl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s-ES_tradnl" sz="28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lang="es-ES_tradnl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 o </a:t>
            </a:r>
            <a:r>
              <a:rPr lang="es-ES_tradnl" sz="28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lang="es-ES_tradnl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) y termina con dígitos cualesquiera?.</a:t>
            </a:r>
            <a:endParaRPr lang="es-ES_tradnl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8210" name="Rectangle 5"/>
          <p:cNvSpPr>
            <a:spLocks noChangeArrowheads="1"/>
          </p:cNvSpPr>
          <p:nvPr/>
        </p:nvSpPr>
        <p:spPr bwMode="auto">
          <a:xfrm>
            <a:off x="1142976" y="3465988"/>
            <a:ext cx="76438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s-E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Solución:</a:t>
            </a:r>
            <a:r>
              <a:rPr lang="es-E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Como las letras (A, B y C) son diferentes  y los números se pueden repetir, por el principio de la multiplicación el número de placas esta dado por:</a:t>
            </a:r>
          </a:p>
          <a:p>
            <a:pPr>
              <a:tabLst>
                <a:tab pos="228600" algn="l"/>
              </a:tabLst>
            </a:pPr>
            <a:endParaRPr lang="es-ES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es-ES_tradnl" sz="2800" i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Total   =   ( 3 </a:t>
            </a:r>
            <a:r>
              <a:rPr lang="es-ES_tradnl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) x (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es-ES_tradnl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) x (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10 </a:t>
            </a:r>
            <a:r>
              <a:rPr lang="es-ES_tradnl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) x (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10 </a:t>
            </a:r>
            <a:r>
              <a:rPr lang="es-ES_tradnl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) x (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10 ) = 6 000</a:t>
            </a:r>
            <a:endParaRPr lang="es-ES_tradn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14413" y="1582738"/>
            <a:ext cx="75723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es-ES_tradn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Si 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un evento puede ocurrir de “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” formas distintas  y un segundo evento puede ocurrir en “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” formas distintas y no es posible ambas ocurrencias simultáneamente, entonces una u otra  pueden ocurrir de  “</a:t>
            </a:r>
            <a:r>
              <a:rPr lang="es-ES_tradnl" sz="2800" b="1" dirty="0">
                <a:latin typeface="Arial" pitchFamily="34" charset="0"/>
                <a:ea typeface="Calibri" pitchFamily="34" charset="0"/>
                <a:cs typeface="Arial" pitchFamily="34" charset="0"/>
              </a:rPr>
              <a:t>m + n</a:t>
            </a:r>
            <a:r>
              <a:rPr lang="es-ES_tradnl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” formas distintas.</a:t>
            </a:r>
            <a:endParaRPr lang="es-ES_trad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/>
          <a:lstStyle/>
          <a:p>
            <a:r>
              <a:rPr lang="es-MX" dirty="0" smtClean="0"/>
              <a:t>Principio de la adición:</a:t>
            </a:r>
            <a:endParaRPr lang="es-MX" dirty="0"/>
          </a:p>
        </p:txBody>
      </p:sp>
      <p:pic>
        <p:nvPicPr>
          <p:cNvPr id="7170" name="Picture 2" descr="http://adamaryscbbb.blogia.com/upload/20100624170913-adicion-y-sustraccion-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86256"/>
            <a:ext cx="2071691" cy="1976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43006" y="142852"/>
            <a:ext cx="778671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ES_tradn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Ejemplo 3</a:t>
            </a:r>
            <a:r>
              <a:rPr lang="es-ES_tradnl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es-E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endParaRPr lang="es-ES_tradnl" sz="24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_tradnl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Leticia </a:t>
            </a:r>
            <a:r>
              <a:rPr lang="es-ES_tradnl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  líder de una empresa constructora y tiene que asistir a un evento, observa en su closet que tiene a su disposición 5 vestidos y 4 conjuntos. ¿De cuántas formas puede vestirse</a:t>
            </a:r>
            <a:r>
              <a:rPr lang="es-ES_tradnl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algn="just" eaLnBrk="0" hangingPunct="0"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_tradnl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Solución:</a:t>
            </a: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s-ES_tradnl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endParaRPr lang="es-ES_tradnl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_tradn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Es </a:t>
            </a: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evidente que </a:t>
            </a:r>
            <a:r>
              <a:rPr lang="es-ES_tradn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Leticia </a:t>
            </a: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tiene que elegir una prenda para vestirse, pues es imposible que use las dos prendas a la vez, por consiguiente o se pone el vestido o se pone un conjunto</a:t>
            </a:r>
            <a:r>
              <a:rPr lang="es-ES_tradn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algn="just" eaLnBrk="0" hangingPunct="0"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_tradnl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Por tanto por el principio de la adición, </a:t>
            </a:r>
            <a:r>
              <a:rPr lang="es-ES_tradnl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Leticia </a:t>
            </a:r>
            <a:r>
              <a:rPr lang="es-ES_tradnl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puede vestirse </a:t>
            </a:r>
            <a:r>
              <a:rPr lang="es-ES_tradnl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de:</a:t>
            </a:r>
          </a:p>
          <a:p>
            <a:pPr algn="ctr" eaLnBrk="0" hangingPunct="0">
              <a:defRPr/>
            </a:pPr>
            <a:r>
              <a:rPr lang="es-ES_tradnl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es-ES_tradnl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+ 4 = 9 formas distintas.</a:t>
            </a:r>
            <a:endParaRPr lang="es-ES_tradn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1285852" y="285728"/>
            <a:ext cx="750096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es-ES_tradnl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Ejemplo 4:</a:t>
            </a:r>
            <a:r>
              <a:rPr lang="es-ES_tradnl" sz="2800" b="1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 eaLnBrk="0" hangingPunct="0">
              <a:tabLst>
                <a:tab pos="228600" algn="l"/>
              </a:tabLst>
            </a:pPr>
            <a:endParaRPr lang="es-ES_tradnl" sz="2800" i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 eaLnBrk="0" hangingPunct="0">
              <a:tabLst>
                <a:tab pos="228600" algn="l"/>
              </a:tabLst>
            </a:pP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Guillermo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es un coleccionista fanático </a:t>
            </a: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de los Beatles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y una de sus primeras </a:t>
            </a: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producciones, </a:t>
            </a:r>
            <a:r>
              <a:rPr lang="es-ES_tradnl" sz="28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Socorro,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se </a:t>
            </a: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vende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en 4 tiendas del </a:t>
            </a: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centro,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en 5 tiendas de la plaza San Miguel y en 6 stand del </a:t>
            </a:r>
            <a:r>
              <a:rPr lang="es-ES_tradnl" sz="28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Plaza Fórum. </a:t>
            </a:r>
            <a:r>
              <a:rPr lang="es-ES_tradnl" sz="28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¿De cuántas formas puede comprar dicha producción?.</a:t>
            </a:r>
            <a:endParaRPr lang="es-ES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1273" name="Picture 9" descr="http://4.bp.blogspot.com/_yeFd7eGwwNc/S_HQ-30V70I/AAAAAAAAAAM/jztApf0kAos/s1600/beat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55" y="4000504"/>
            <a:ext cx="3238485" cy="254315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4 Rectángulo"/>
          <p:cNvSpPr>
            <a:spLocks noChangeArrowheads="1"/>
          </p:cNvSpPr>
          <p:nvPr/>
        </p:nvSpPr>
        <p:spPr bwMode="auto">
          <a:xfrm>
            <a:off x="1071538" y="276124"/>
            <a:ext cx="77867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tabLst>
                <a:tab pos="228600" algn="l"/>
              </a:tabLst>
            </a:pPr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Solución: </a:t>
            </a:r>
          </a:p>
          <a:p>
            <a:pPr algn="just" eaLnBrk="0" hangingPunct="0">
              <a:tabLst>
                <a:tab pos="228600" algn="l"/>
              </a:tabLst>
            </a:pPr>
            <a:endParaRPr lang="es-ES" sz="2400" i="1" dirty="0" smtClean="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228600" algn="l"/>
              </a:tabLst>
            </a:pPr>
            <a:r>
              <a:rPr lang="es-ES" sz="2400" i="1" dirty="0" smtClean="0">
                <a:ea typeface="Times New Roman" pitchFamily="18" charset="0"/>
                <a:cs typeface="Arial" charset="0"/>
              </a:rPr>
              <a:t>Para </a:t>
            </a:r>
            <a:r>
              <a:rPr lang="es-ES" sz="2400" i="1" dirty="0">
                <a:ea typeface="Times New Roman" pitchFamily="18" charset="0"/>
                <a:cs typeface="Arial" charset="0"/>
              </a:rPr>
              <a:t>que Guillermo pueda comprar el CD de los </a:t>
            </a:r>
            <a:r>
              <a:rPr lang="es-ES" sz="2400" i="1" dirty="0" smtClean="0">
                <a:ea typeface="Times New Roman" pitchFamily="18" charset="0"/>
                <a:cs typeface="Arial" charset="0"/>
              </a:rPr>
              <a:t>Beatles, </a:t>
            </a:r>
            <a:r>
              <a:rPr lang="es-ES" sz="2400" i="1" dirty="0">
                <a:ea typeface="Times New Roman" pitchFamily="18" charset="0"/>
                <a:cs typeface="Arial" charset="0"/>
              </a:rPr>
              <a:t>deberá dirigirse a uno de los centros comerciales mencionados, es decir: </a:t>
            </a:r>
            <a:endParaRPr lang="es-ES" sz="2400" dirty="0">
              <a:ea typeface="Arial Unicode MS" pitchFamily="34" charset="-128"/>
              <a:cs typeface="Arial" charset="0"/>
            </a:endParaRPr>
          </a:p>
          <a:p>
            <a:pPr algn="just" eaLnBrk="0" hangingPunct="0">
              <a:tabLst>
                <a:tab pos="228600" algn="l"/>
              </a:tabLst>
            </a:pPr>
            <a:r>
              <a:rPr lang="es-ES" sz="2400" i="1" dirty="0">
                <a:ea typeface="Times New Roman" pitchFamily="18" charset="0"/>
                <a:cs typeface="Arial" charset="0"/>
              </a:rPr>
              <a:t>En el </a:t>
            </a:r>
            <a:r>
              <a:rPr lang="es-ES" sz="2400" i="1" dirty="0" smtClean="0">
                <a:ea typeface="Times New Roman" pitchFamily="18" charset="0"/>
                <a:cs typeface="Arial" charset="0"/>
              </a:rPr>
              <a:t>centro </a:t>
            </a:r>
            <a:r>
              <a:rPr lang="es-ES" sz="2400" i="1" dirty="0">
                <a:ea typeface="Times New Roman" pitchFamily="18" charset="0"/>
                <a:cs typeface="Arial" charset="0"/>
              </a:rPr>
              <a:t>puede comprar de 4 formas distintas,</a:t>
            </a:r>
            <a:endParaRPr lang="es-ES" sz="2400" dirty="0">
              <a:ea typeface="Arial Unicode MS" pitchFamily="34" charset="-128"/>
              <a:cs typeface="Arial" charset="0"/>
            </a:endParaRPr>
          </a:p>
          <a:p>
            <a:pPr algn="just" eaLnBrk="0" hangingPunct="0">
              <a:tabLst>
                <a:tab pos="228600" algn="l"/>
              </a:tabLst>
            </a:pPr>
            <a:r>
              <a:rPr lang="es-ES" sz="2400" i="1" dirty="0">
                <a:ea typeface="Times New Roman" pitchFamily="18" charset="0"/>
                <a:cs typeface="Arial" charset="0"/>
              </a:rPr>
              <a:t>En la plaza San Miguel puede comprar de 5 formas distintas y en </a:t>
            </a:r>
            <a:r>
              <a:rPr lang="es-ES" sz="2400" i="1" dirty="0" smtClean="0">
                <a:ea typeface="Times New Roman" pitchFamily="18" charset="0"/>
                <a:cs typeface="Arial" charset="0"/>
              </a:rPr>
              <a:t>Plaza Fórum puede </a:t>
            </a:r>
            <a:r>
              <a:rPr lang="es-ES" sz="2400" i="1" dirty="0">
                <a:ea typeface="Times New Roman" pitchFamily="18" charset="0"/>
                <a:cs typeface="Arial" charset="0"/>
              </a:rPr>
              <a:t>comprar de 6 formas distintas. </a:t>
            </a:r>
          </a:p>
          <a:p>
            <a:pPr algn="just" eaLnBrk="0" hangingPunct="0">
              <a:tabLst>
                <a:tab pos="228600" algn="l"/>
              </a:tabLst>
            </a:pPr>
            <a:r>
              <a:rPr lang="es-ES" sz="2400" i="1" dirty="0">
                <a:ea typeface="Times New Roman" pitchFamily="18" charset="0"/>
                <a:cs typeface="Arial" charset="0"/>
              </a:rPr>
              <a:t>Como NO es posible que se compre en los tres lugares al mismo tiempo, por el principio de la adición,</a:t>
            </a:r>
          </a:p>
          <a:p>
            <a:pPr algn="just" eaLnBrk="0" hangingPunct="0">
              <a:tabLst>
                <a:tab pos="228600" algn="l"/>
              </a:tabLst>
            </a:pPr>
            <a:r>
              <a:rPr lang="es-ES" sz="2400" i="1" dirty="0">
                <a:ea typeface="Times New Roman" pitchFamily="18" charset="0"/>
                <a:cs typeface="Arial" charset="0"/>
              </a:rPr>
              <a:t>Se  compra de</a:t>
            </a:r>
            <a:r>
              <a:rPr lang="es-ES" sz="2400" i="1" dirty="0" smtClean="0">
                <a:ea typeface="Times New Roman" pitchFamily="18" charset="0"/>
                <a:cs typeface="Arial" charset="0"/>
              </a:rPr>
              <a:t>:</a:t>
            </a:r>
          </a:p>
          <a:p>
            <a:pPr algn="just" eaLnBrk="0" hangingPunct="0">
              <a:tabLst>
                <a:tab pos="228600" algn="l"/>
              </a:tabLst>
            </a:pPr>
            <a:endParaRPr lang="es-ES" sz="2400" i="1" dirty="0">
              <a:ea typeface="Times New Roman" pitchFamily="18" charset="0"/>
              <a:cs typeface="Arial" charset="0"/>
            </a:endParaRPr>
          </a:p>
          <a:p>
            <a:pPr algn="ctr" eaLnBrk="0" hangingPunct="0">
              <a:tabLst>
                <a:tab pos="228600" algn="l"/>
              </a:tabLst>
            </a:pPr>
            <a:r>
              <a:rPr lang="es-E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4 + 5 + 6 = 15  formas distintas.</a:t>
            </a:r>
            <a:endParaRPr lang="es-E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1214414" y="1285860"/>
            <a:ext cx="77152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s-E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Dado </a:t>
            </a:r>
            <a:r>
              <a:rPr lang="es-ES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es-ES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 entero positivo, </a:t>
            </a:r>
            <a:r>
              <a:rPr lang="es-ES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es-ES_tradnl" sz="2400" b="1" i="1" dirty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</a:t>
            </a:r>
            <a:r>
              <a:rPr lang="es-ES_tradnl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_tradnl" sz="2400" i="1" dirty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(se lee factorial de n o </a:t>
            </a:r>
            <a:r>
              <a:rPr lang="es-ES_tradnl" sz="2400" b="1" i="1" dirty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n </a:t>
            </a:r>
            <a:r>
              <a:rPr lang="es-ES_tradnl" sz="2400" i="1" dirty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factorial) es el producto de todos los enteros positivos desde 1 hasta la misma n, es decir</a:t>
            </a:r>
            <a:r>
              <a:rPr lang="es-ES_tradnl" sz="2400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:</a:t>
            </a:r>
          </a:p>
          <a:p>
            <a:pPr eaLnBrk="0" hangingPunct="0"/>
            <a:endParaRPr lang="es-ES" sz="2400" b="1" dirty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pPr algn="ctr" eaLnBrk="0" hangingPunct="0"/>
            <a:r>
              <a:rPr lang="es-E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n! = 1. 2 . 3 . 4 . 5 ..................(n-2).(n-1).n</a:t>
            </a:r>
          </a:p>
          <a:p>
            <a:pPr eaLnBrk="0" hangingPunct="0"/>
            <a:endParaRPr lang="es-ES_tradnl" sz="2400" b="1" i="1" dirty="0" smtClean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pPr eaLnBrk="0" hangingPunct="0"/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Por</a:t>
            </a:r>
            <a:r>
              <a:rPr lang="es-E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ejemplo:</a:t>
            </a:r>
          </a:p>
          <a:p>
            <a:pPr eaLnBrk="0" hangingPunct="0"/>
            <a:endParaRPr lang="es-ES" sz="2400" b="1" i="1" dirty="0" smtClean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3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=1 x 2 x 3 = 6</a:t>
            </a:r>
            <a:endParaRPr 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4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 x 3 x 2 x 1=24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6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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6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5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3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1 = 720, 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7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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lang="es-ES_tradn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1 x 2 x 3 x 4 x 5 x 6 x 7 </a:t>
            </a:r>
            <a:r>
              <a:rPr lang="es-ES_tradn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= 5040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214414" y="142860"/>
            <a:ext cx="7498080" cy="1143000"/>
          </a:xfrm>
        </p:spPr>
        <p:txBody>
          <a:bodyPr/>
          <a:lstStyle/>
          <a:p>
            <a:r>
              <a:rPr lang="es-MX" dirty="0" smtClean="0"/>
              <a:t>Factorial de un número: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</TotalTime>
  <Words>1324</Words>
  <Application>Microsoft Office PowerPoint</Application>
  <PresentationFormat>Presentación en pantalla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Solsticio</vt:lpstr>
      <vt:lpstr>Ecuación</vt:lpstr>
      <vt:lpstr>Microsoft Editor de ecuaciones 3.0</vt:lpstr>
      <vt:lpstr>Equation</vt:lpstr>
      <vt:lpstr>PRINCIPIOS DE CONTEO</vt:lpstr>
      <vt:lpstr>Principio de la multiplicación:</vt:lpstr>
      <vt:lpstr>Diapositiva 3</vt:lpstr>
      <vt:lpstr>Diapositiva 4</vt:lpstr>
      <vt:lpstr>Principio de la adición:</vt:lpstr>
      <vt:lpstr>Diapositiva 6</vt:lpstr>
      <vt:lpstr>Diapositiva 7</vt:lpstr>
      <vt:lpstr>Diapositiva 8</vt:lpstr>
      <vt:lpstr>Factorial de un número:</vt:lpstr>
      <vt:lpstr>Permutaciones:</vt:lpstr>
      <vt:lpstr>Permutación lineal:</vt:lpstr>
      <vt:lpstr>Diapositiva 12</vt:lpstr>
      <vt:lpstr>Diapositiva 13</vt:lpstr>
      <vt:lpstr>Permutación circular:</vt:lpstr>
      <vt:lpstr>Diapositiva 15</vt:lpstr>
      <vt:lpstr>Permutaciones con repetición:</vt:lpstr>
      <vt:lpstr>Diapositiva 17</vt:lpstr>
      <vt:lpstr>Combinaciones:</vt:lpstr>
      <vt:lpstr>Diapositiva 19</vt:lpstr>
      <vt:lpstr>Diapositiva 20</vt:lpstr>
      <vt:lpstr>Diapositiva 21</vt:lpstr>
    </vt:vector>
  </TitlesOfParts>
  <Company>FAMILIA RUIZ CASTILLA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ISIDORO RUIZ ARANGO</dc:creator>
  <cp:lastModifiedBy>Pedro</cp:lastModifiedBy>
  <cp:revision>86</cp:revision>
  <dcterms:created xsi:type="dcterms:W3CDTF">2009-04-19T17:43:21Z</dcterms:created>
  <dcterms:modified xsi:type="dcterms:W3CDTF">2012-05-30T00:45:21Z</dcterms:modified>
</cp:coreProperties>
</file>