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  <p:sldId id="281" r:id="rId2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8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570D-4907-460B-AC50-9723BF1E5085}" type="datetimeFigureOut">
              <a:rPr lang="es-MX" smtClean="0"/>
              <a:pPr/>
              <a:t>28/05/2012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1318A34-52E0-4112-B027-F74C25EAFDD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570D-4907-460B-AC50-9723BF1E5085}" type="datetimeFigureOut">
              <a:rPr lang="es-MX" smtClean="0"/>
              <a:pPr/>
              <a:t>28/05/2012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8A34-52E0-4112-B027-F74C25EAF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570D-4907-460B-AC50-9723BF1E5085}" type="datetimeFigureOut">
              <a:rPr lang="es-MX" smtClean="0"/>
              <a:pPr/>
              <a:t>28/05/2012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8A34-52E0-4112-B027-F74C25EAF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570D-4907-460B-AC50-9723BF1E5085}" type="datetimeFigureOut">
              <a:rPr lang="es-MX" smtClean="0"/>
              <a:pPr/>
              <a:t>28/05/2012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8A34-52E0-4112-B027-F74C25EAFDD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570D-4907-460B-AC50-9723BF1E5085}" type="datetimeFigureOut">
              <a:rPr lang="es-MX" smtClean="0"/>
              <a:pPr/>
              <a:t>28/05/2012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1318A34-52E0-4112-B027-F74C25EAF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570D-4907-460B-AC50-9723BF1E5085}" type="datetimeFigureOut">
              <a:rPr lang="es-MX" smtClean="0"/>
              <a:pPr/>
              <a:t>28/05/2012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8A34-52E0-4112-B027-F74C25EAFDD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570D-4907-460B-AC50-9723BF1E5085}" type="datetimeFigureOut">
              <a:rPr lang="es-MX" smtClean="0"/>
              <a:pPr/>
              <a:t>28/05/2012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8A34-52E0-4112-B027-F74C25EAFDD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570D-4907-460B-AC50-9723BF1E5085}" type="datetimeFigureOut">
              <a:rPr lang="es-MX" smtClean="0"/>
              <a:pPr/>
              <a:t>28/05/2012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8A34-52E0-4112-B027-F74C25EAF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570D-4907-460B-AC50-9723BF1E5085}" type="datetimeFigureOut">
              <a:rPr lang="es-MX" smtClean="0"/>
              <a:pPr/>
              <a:t>28/05/2012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8A34-52E0-4112-B027-F74C25EAF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570D-4907-460B-AC50-9723BF1E5085}" type="datetimeFigureOut">
              <a:rPr lang="es-MX" smtClean="0"/>
              <a:pPr/>
              <a:t>28/05/2012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8A34-52E0-4112-B027-F74C25EAFDD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570D-4907-460B-AC50-9723BF1E5085}" type="datetimeFigureOut">
              <a:rPr lang="es-MX" smtClean="0"/>
              <a:pPr/>
              <a:t>28/05/2012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1318A34-52E0-4112-B027-F74C25EAFDD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AC570D-4907-460B-AC50-9723BF1E5085}" type="datetimeFigureOut">
              <a:rPr lang="es-MX" smtClean="0"/>
              <a:pPr/>
              <a:t>28/05/2012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1318A34-52E0-4112-B027-F74C25EAF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HISTORIA DE LA PROBABILIDAD</a:t>
            </a:r>
            <a:endParaRPr lang="es-MX" dirty="0"/>
          </a:p>
        </p:txBody>
      </p:sp>
      <p:pic>
        <p:nvPicPr>
          <p:cNvPr id="16386" name="Picture 2" descr="http://t2.gstatic.com/images?q=tbn:ANd9GcQsqqTigTUO5FlSd7KfyJZhYBUab1tm4J_4zCvAmOGUJBEDcD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01" y="3714767"/>
            <a:ext cx="2143125" cy="2143125"/>
          </a:xfrm>
          <a:prstGeom prst="rect">
            <a:avLst/>
          </a:prstGeom>
          <a:noFill/>
        </p:spPr>
      </p:pic>
      <p:pic>
        <p:nvPicPr>
          <p:cNvPr id="16388" name="Picture 4" descr="http://t2.gstatic.com/images?q=tbn:ANd9GcRzkqHaU2Z6CAy36NLD2XqkPVUwbjN11q6HBLo733AManzJqEY-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3714752"/>
            <a:ext cx="2071702" cy="2143140"/>
          </a:xfrm>
          <a:prstGeom prst="rect">
            <a:avLst/>
          </a:prstGeom>
          <a:noFill/>
        </p:spPr>
      </p:pic>
      <p:pic>
        <p:nvPicPr>
          <p:cNvPr id="16390" name="Picture 6" descr="http://www.elgrancasino.com/wp-content/uploads/probabilidad-rulet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3214706"/>
            <a:ext cx="3047988" cy="20716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Christiaan</a:t>
            </a:r>
            <a:r>
              <a:rPr lang="es-MX" dirty="0" smtClean="0"/>
              <a:t> </a:t>
            </a:r>
            <a:r>
              <a:rPr lang="es-MX" dirty="0" err="1" smtClean="0"/>
              <a:t>Huygens</a:t>
            </a:r>
            <a:r>
              <a:rPr lang="es-MX" dirty="0" smtClean="0"/>
              <a:t> ( 1629 – 1695)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786182" y="1600200"/>
            <a:ext cx="4900618" cy="4525963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Su interés por la probabilidad nació en 1655 durante el transcurso de un viaje a París.</a:t>
            </a:r>
          </a:p>
          <a:p>
            <a:r>
              <a:rPr lang="es-MX" dirty="0" smtClean="0"/>
              <a:t>Físico – astrónomo – matemático, fue maestro de Leibniz (el padre del cálculo).</a:t>
            </a:r>
          </a:p>
          <a:p>
            <a:r>
              <a:rPr lang="es-MX" dirty="0" smtClean="0"/>
              <a:t>Publicó en 1656 el libro </a:t>
            </a:r>
            <a:r>
              <a:rPr lang="es-MX" b="1" i="1" dirty="0" smtClean="0"/>
              <a:t>De </a:t>
            </a:r>
            <a:r>
              <a:rPr lang="es-MX" b="1" i="1" dirty="0" err="1" smtClean="0"/>
              <a:t>ratiociniis</a:t>
            </a:r>
            <a:r>
              <a:rPr lang="es-MX" b="1" i="1" dirty="0" smtClean="0"/>
              <a:t> in ludo </a:t>
            </a:r>
            <a:r>
              <a:rPr lang="es-MX" b="1" i="1" dirty="0" err="1" smtClean="0"/>
              <a:t>aleae</a:t>
            </a:r>
            <a:r>
              <a:rPr lang="es-MX" dirty="0" smtClean="0"/>
              <a:t> (razonamientos en juegos de azar), que fue el primer libro impreso sobre probabilidad, el cual constaba de un breve prefacio y 14 proposiciones.</a:t>
            </a:r>
            <a:endParaRPr lang="es-MX" dirty="0"/>
          </a:p>
        </p:txBody>
      </p:sp>
      <p:pic>
        <p:nvPicPr>
          <p:cNvPr id="21506" name="Picture 2" descr="http://t2.gstatic.com/images?q=tbn:ANd9GcR4h_mnP5WECNiSFjlPALJYOzRzICrPvjqUQT3iX9Fm_LN1UCW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019305"/>
            <a:ext cx="2428892" cy="31242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Jacob </a:t>
            </a:r>
            <a:r>
              <a:rPr lang="es-MX" dirty="0" err="1" smtClean="0"/>
              <a:t>Bernoulli</a:t>
            </a:r>
            <a:r>
              <a:rPr lang="es-MX" dirty="0" smtClean="0"/>
              <a:t> (1654 – 1705)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857620" y="1600200"/>
            <a:ext cx="4829180" cy="4686320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En 1689 publicó un importante trabajo sobre series infinitas y su ley sobre los grandes números en teoría probabilística.</a:t>
            </a:r>
          </a:p>
          <a:p>
            <a:r>
              <a:rPr lang="es-MX" dirty="0" smtClean="0"/>
              <a:t>Fue un temprano precursor del uso de la teoría probabilística en medicina y meteorología en su trabajo </a:t>
            </a:r>
            <a:r>
              <a:rPr lang="es-MX" b="1" i="1" dirty="0" err="1" smtClean="0"/>
              <a:t>Ars</a:t>
            </a:r>
            <a:r>
              <a:rPr lang="es-MX" b="1" i="1" dirty="0" smtClean="0"/>
              <a:t> </a:t>
            </a:r>
            <a:r>
              <a:rPr lang="es-MX" b="1" i="1" dirty="0" err="1" smtClean="0"/>
              <a:t>conjectandi</a:t>
            </a:r>
            <a:r>
              <a:rPr lang="es-MX" dirty="0" smtClean="0"/>
              <a:t> (el arte de la conjetura) publicado de manera póstuma en 1713.</a:t>
            </a:r>
          </a:p>
          <a:p>
            <a:r>
              <a:rPr lang="es-MX" dirty="0" smtClean="0"/>
              <a:t>Se puede decir que con sus trabajos, </a:t>
            </a:r>
            <a:r>
              <a:rPr lang="es-MX" dirty="0" err="1" smtClean="0"/>
              <a:t>Bernoulii</a:t>
            </a:r>
            <a:r>
              <a:rPr lang="es-MX" dirty="0" smtClean="0"/>
              <a:t> inicia el establecimiento de la combinatoria como una nueva e independiente rama de las matemáticas.</a:t>
            </a:r>
            <a:endParaRPr lang="es-MX" dirty="0"/>
          </a:p>
        </p:txBody>
      </p:sp>
      <p:pic>
        <p:nvPicPr>
          <p:cNvPr id="23554" name="Picture 2" descr="http://upload.wikimedia.org/wikipedia/commons/thumb/9/93/JakobBernoulli.jpg/200px-JakobBernoul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214554"/>
            <a:ext cx="2428892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Abraham de </a:t>
            </a:r>
            <a:r>
              <a:rPr lang="es-MX" dirty="0" err="1" smtClean="0"/>
              <a:t>Moivre</a:t>
            </a:r>
            <a:r>
              <a:rPr lang="es-MX" dirty="0" smtClean="0"/>
              <a:t> (1667 – 1754)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428992" y="1600200"/>
            <a:ext cx="5257808" cy="4525963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Conocido por la fórmula de </a:t>
            </a:r>
            <a:r>
              <a:rPr lang="es-MX" dirty="0" err="1" smtClean="0"/>
              <a:t>Moivre</a:t>
            </a:r>
            <a:r>
              <a:rPr lang="es-MX" dirty="0" smtClean="0"/>
              <a:t>, la cual conecta números complejos y trigonometría , y por su trabajo en la distribución normal y probabilidad.</a:t>
            </a:r>
          </a:p>
          <a:p>
            <a:r>
              <a:rPr lang="es-MX" dirty="0" smtClean="0"/>
              <a:t>Fue elegido miembro de la Royal </a:t>
            </a:r>
            <a:r>
              <a:rPr lang="es-MX" dirty="0" err="1" smtClean="0"/>
              <a:t>Society</a:t>
            </a:r>
            <a:r>
              <a:rPr lang="es-MX" dirty="0" smtClean="0"/>
              <a:t> de Londres en 1697, y fue amigo de Isaac Newton y </a:t>
            </a:r>
            <a:r>
              <a:rPr lang="es-MX" dirty="0" err="1" smtClean="0"/>
              <a:t>Edmund</a:t>
            </a:r>
            <a:r>
              <a:rPr lang="es-MX" dirty="0" smtClean="0"/>
              <a:t> Halley.</a:t>
            </a:r>
          </a:p>
          <a:p>
            <a:r>
              <a:rPr lang="es-MX" dirty="0" smtClean="0"/>
              <a:t>De </a:t>
            </a:r>
            <a:r>
              <a:rPr lang="es-MX" dirty="0" err="1" smtClean="0"/>
              <a:t>Moivre</a:t>
            </a:r>
            <a:r>
              <a:rPr lang="es-MX" dirty="0" smtClean="0"/>
              <a:t> escribió un libro de probabilidad titulado </a:t>
            </a:r>
            <a:r>
              <a:rPr lang="es-MX" b="1" i="1" dirty="0" err="1" smtClean="0"/>
              <a:t>The</a:t>
            </a:r>
            <a:r>
              <a:rPr lang="es-MX" b="1" i="1" dirty="0" smtClean="0"/>
              <a:t> Doctrine Of Chances</a:t>
            </a:r>
            <a:r>
              <a:rPr lang="es-MX" dirty="0" smtClean="0"/>
              <a:t>.</a:t>
            </a:r>
            <a:endParaRPr lang="es-MX" dirty="0"/>
          </a:p>
        </p:txBody>
      </p:sp>
      <p:pic>
        <p:nvPicPr>
          <p:cNvPr id="24578" name="Picture 2" descr="http://www2.stetson.edu/~efriedma/periodictable/jpg/DeMoiv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60" y="2214554"/>
            <a:ext cx="2095504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Thomas </a:t>
            </a:r>
            <a:r>
              <a:rPr lang="es-MX" dirty="0" err="1" smtClean="0"/>
              <a:t>Bayes</a:t>
            </a:r>
            <a:r>
              <a:rPr lang="es-MX" dirty="0" smtClean="0"/>
              <a:t> (1702 – 1761)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786182" y="1600200"/>
            <a:ext cx="4900618" cy="4525963"/>
          </a:xfrm>
        </p:spPr>
        <p:txBody>
          <a:bodyPr>
            <a:normAutofit/>
          </a:bodyPr>
          <a:lstStyle/>
          <a:p>
            <a:r>
              <a:rPr lang="es-MX" dirty="0" smtClean="0"/>
              <a:t>Teólogo, matemático y miembro de la Royal </a:t>
            </a:r>
            <a:r>
              <a:rPr lang="es-MX" dirty="0" err="1" smtClean="0"/>
              <a:t>Society</a:t>
            </a:r>
            <a:r>
              <a:rPr lang="es-MX" dirty="0" smtClean="0"/>
              <a:t>  desde 1742, </a:t>
            </a:r>
            <a:r>
              <a:rPr lang="es-MX" dirty="0" err="1" smtClean="0"/>
              <a:t>Bayes</a:t>
            </a:r>
            <a:r>
              <a:rPr lang="es-MX" dirty="0" smtClean="0"/>
              <a:t> fue el primero en utilizar la probabilidad inductivamente y establecer una base matemática para la inferencia estadística.</a:t>
            </a:r>
          </a:p>
          <a:p>
            <a:r>
              <a:rPr lang="es-MX" dirty="0" smtClean="0"/>
              <a:t>En reconocimiento a su importante trabajo en probabilidad, su tumba fue restaurada en 1969 con donativos de estadísticos de todo el mundo.</a:t>
            </a:r>
            <a:endParaRPr lang="es-MX" dirty="0"/>
          </a:p>
        </p:txBody>
      </p:sp>
      <p:pic>
        <p:nvPicPr>
          <p:cNvPr id="25602" name="Picture 2" descr="http://2.bp.blogspot.com/_m6sVhskT_Fs/S8nD4gxkMGI/AAAAAAAAEps/PZRbuYFzDUM/s1600/bay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3116"/>
            <a:ext cx="2895600" cy="3105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Joseph </a:t>
            </a:r>
            <a:r>
              <a:rPr lang="es-MX" dirty="0" err="1" smtClean="0"/>
              <a:t>Lagrange</a:t>
            </a:r>
            <a:r>
              <a:rPr lang="es-MX" dirty="0" smtClean="0"/>
              <a:t> ( 1736 – 1813)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857620" y="1600200"/>
            <a:ext cx="4829180" cy="4525963"/>
          </a:xfrm>
        </p:spPr>
        <p:txBody>
          <a:bodyPr>
            <a:normAutofit/>
          </a:bodyPr>
          <a:lstStyle/>
          <a:p>
            <a:r>
              <a:rPr lang="es-MX" dirty="0" smtClean="0"/>
              <a:t>A finales del siglo 18; con su trabajo, </a:t>
            </a:r>
            <a:r>
              <a:rPr lang="es-MX" dirty="0" err="1" smtClean="0"/>
              <a:t>Lagrange</a:t>
            </a:r>
            <a:r>
              <a:rPr lang="es-MX" dirty="0" smtClean="0"/>
              <a:t> se volvió evidente que existen analogías entre los juegos de azar y fenómenos aleatorios en física, biología y ciencias sociales.</a:t>
            </a:r>
          </a:p>
          <a:p>
            <a:r>
              <a:rPr lang="es-MX" dirty="0" smtClean="0"/>
              <a:t>Fue el primero que estudió las permutaciones, además que inventó y maduró el cálculo de variaciones.</a:t>
            </a:r>
            <a:endParaRPr lang="es-MX" dirty="0"/>
          </a:p>
        </p:txBody>
      </p:sp>
      <p:pic>
        <p:nvPicPr>
          <p:cNvPr id="26626" name="Picture 2" descr="http://t1.gstatic.com/images?q=tbn:ANd9GcRfumOQKu3kujjHyRNBsyV9DuO-0exvnmPorEaBZd3tRIIjwAm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071678"/>
            <a:ext cx="2357454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Pierre </a:t>
            </a:r>
            <a:r>
              <a:rPr lang="es-MX" dirty="0" err="1" smtClean="0"/>
              <a:t>Laplace</a:t>
            </a:r>
            <a:r>
              <a:rPr lang="es-MX" dirty="0" smtClean="0"/>
              <a:t> (1749 – 1827)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000496" y="1600200"/>
            <a:ext cx="4686304" cy="4525963"/>
          </a:xfrm>
        </p:spPr>
        <p:txBody>
          <a:bodyPr>
            <a:normAutofit fontScale="85000" lnSpcReduction="10000"/>
          </a:bodyPr>
          <a:lstStyle/>
          <a:p>
            <a:r>
              <a:rPr lang="es-MX" dirty="0" smtClean="0"/>
              <a:t>Publicó la </a:t>
            </a:r>
            <a:r>
              <a:rPr lang="es-MX" b="1" i="1" dirty="0" err="1" smtClean="0"/>
              <a:t>Théorie</a:t>
            </a:r>
            <a:r>
              <a:rPr lang="es-MX" b="1" i="1" dirty="0" smtClean="0"/>
              <a:t> </a:t>
            </a:r>
            <a:r>
              <a:rPr lang="es-MX" b="1" i="1" dirty="0" err="1" smtClean="0"/>
              <a:t>analytique</a:t>
            </a:r>
            <a:r>
              <a:rPr lang="es-MX" b="1" i="1" dirty="0" smtClean="0"/>
              <a:t> des </a:t>
            </a:r>
            <a:r>
              <a:rPr lang="es-MX" b="1" i="1" dirty="0" err="1" smtClean="0"/>
              <a:t>probabilités</a:t>
            </a:r>
            <a:r>
              <a:rPr lang="es-MX" dirty="0" smtClean="0"/>
              <a:t> en 1812, en la que se discuten aplicaciones prácticas de la dicha teoría:</a:t>
            </a:r>
          </a:p>
          <a:p>
            <a:pPr lvl="1"/>
            <a:r>
              <a:rPr lang="es-MX" i="1" dirty="0" smtClean="0"/>
              <a:t>Errores en observaciones.</a:t>
            </a:r>
          </a:p>
          <a:p>
            <a:pPr lvl="1"/>
            <a:r>
              <a:rPr lang="es-MX" i="1" dirty="0" smtClean="0"/>
              <a:t>Determinación de las masas de  Júpiter, Saturno y Urano.</a:t>
            </a:r>
          </a:p>
          <a:p>
            <a:pPr lvl="1"/>
            <a:r>
              <a:rPr lang="es-MX" i="1" dirty="0" smtClean="0"/>
              <a:t>Métodos de triangulación para sobrevivencia.</a:t>
            </a:r>
          </a:p>
          <a:p>
            <a:pPr lvl="1"/>
            <a:r>
              <a:rPr lang="es-MX" i="1" dirty="0" smtClean="0"/>
              <a:t>Y problemas de geodesia, como la determinación del meridiano de Francia.</a:t>
            </a:r>
          </a:p>
          <a:p>
            <a:r>
              <a:rPr lang="es-MX" dirty="0" smtClean="0"/>
              <a:t>Desarrolla el concepto de distribución normal, descubierta por De </a:t>
            </a:r>
            <a:r>
              <a:rPr lang="es-MX" dirty="0" err="1" smtClean="0"/>
              <a:t>Moivre</a:t>
            </a:r>
            <a:r>
              <a:rPr lang="es-MX" dirty="0" smtClean="0"/>
              <a:t> </a:t>
            </a:r>
          </a:p>
          <a:p>
            <a:r>
              <a:rPr lang="es-MX" dirty="0" smtClean="0"/>
              <a:t>Complementó el trabajo comenzado por Gauss sobre la teoría de errores.</a:t>
            </a:r>
            <a:endParaRPr lang="es-MX" dirty="0"/>
          </a:p>
        </p:txBody>
      </p:sp>
      <p:pic>
        <p:nvPicPr>
          <p:cNvPr id="27652" name="Picture 4" descr="http://planet-facts.com/wp-content/uploads/2011/03/Pierre-Simon_Lapla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857364"/>
            <a:ext cx="3071802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Carl F. Gauss (1777 – 1853)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571868" y="1600200"/>
            <a:ext cx="5114932" cy="4525963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En 1801 Gauss publicó </a:t>
            </a:r>
            <a:r>
              <a:rPr lang="es-MX" b="1" i="1" dirty="0" err="1" smtClean="0"/>
              <a:t>Disquisitiones</a:t>
            </a:r>
            <a:r>
              <a:rPr lang="es-MX" b="1" i="1" dirty="0" smtClean="0"/>
              <a:t> </a:t>
            </a:r>
            <a:r>
              <a:rPr lang="es-MX" b="1" i="1" dirty="0" err="1" smtClean="0"/>
              <a:t>arithmeticae</a:t>
            </a:r>
            <a:r>
              <a:rPr lang="es-MX" dirty="0" smtClean="0"/>
              <a:t>, su principal trabajo y uno de los mas importantes en la historia de las matemáticas. Esta obra cubre temas de teoría de números, análisis matemático, teoría de probabilidades, geometría, fisicomatemática, astronomía y geodesia.</a:t>
            </a:r>
          </a:p>
          <a:p>
            <a:r>
              <a:rPr lang="es-MX" dirty="0" smtClean="0"/>
              <a:t>En probabilidad, mostró que ésta puede representarse por una curva en forma de campana (distribución </a:t>
            </a:r>
            <a:r>
              <a:rPr lang="es-MX" dirty="0" err="1" smtClean="0"/>
              <a:t>gaussiana</a:t>
            </a:r>
            <a:r>
              <a:rPr lang="es-MX" dirty="0" smtClean="0"/>
              <a:t>), que es la base en la distribución estadística de datos.</a:t>
            </a:r>
            <a:endParaRPr lang="es-MX" dirty="0"/>
          </a:p>
        </p:txBody>
      </p:sp>
      <p:pic>
        <p:nvPicPr>
          <p:cNvPr id="28674" name="Picture 2" descr="http://www.magnet.fsu.edu/education/tutorials/pioneers/images/carlfriedrichgau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071678"/>
            <a:ext cx="1838325" cy="292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Denise </a:t>
            </a:r>
            <a:r>
              <a:rPr lang="es-MX" dirty="0" err="1" smtClean="0"/>
              <a:t>Poisson</a:t>
            </a:r>
            <a:r>
              <a:rPr lang="es-MX" dirty="0" smtClean="0"/>
              <a:t> (1781 – 1840)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428992" y="1600200"/>
            <a:ext cx="5257808" cy="4525963"/>
          </a:xfrm>
        </p:spPr>
        <p:txBody>
          <a:bodyPr>
            <a:normAutofit/>
          </a:bodyPr>
          <a:lstStyle/>
          <a:p>
            <a:r>
              <a:rPr lang="es-MX" dirty="0" smtClean="0"/>
              <a:t>En 1837, en su obra </a:t>
            </a:r>
            <a:r>
              <a:rPr lang="es-MX" b="1" i="1" dirty="0" err="1" smtClean="0"/>
              <a:t>Rocherches</a:t>
            </a:r>
            <a:r>
              <a:rPr lang="es-MX" b="1" i="1" dirty="0" smtClean="0"/>
              <a:t> sur la </a:t>
            </a:r>
            <a:r>
              <a:rPr lang="es-MX" b="1" i="1" dirty="0" err="1" smtClean="0"/>
              <a:t>probabilité</a:t>
            </a:r>
            <a:r>
              <a:rPr lang="es-MX" b="1" i="1" dirty="0" smtClean="0"/>
              <a:t> des </a:t>
            </a:r>
            <a:r>
              <a:rPr lang="es-MX" b="1" i="1" dirty="0" err="1" smtClean="0"/>
              <a:t>jugements</a:t>
            </a:r>
            <a:r>
              <a:rPr lang="es-MX" dirty="0" smtClean="0"/>
              <a:t> (investigaciones sobre la probabilidad de opiniones) introduce lo que conocemos como la </a:t>
            </a:r>
            <a:r>
              <a:rPr lang="es-MX" i="1" dirty="0" smtClean="0"/>
              <a:t>Distribución de </a:t>
            </a:r>
            <a:r>
              <a:rPr lang="es-MX" i="1" dirty="0" err="1" smtClean="0"/>
              <a:t>Poisson</a:t>
            </a:r>
            <a:r>
              <a:rPr lang="es-MX" i="1" dirty="0" smtClean="0"/>
              <a:t> de los grandes números</a:t>
            </a:r>
            <a:r>
              <a:rPr lang="es-MX" dirty="0" smtClean="0"/>
              <a:t>, método aproximado usado para describir probables ocurrencias de eventos improbables en un número grande de ensayos inconexos. </a:t>
            </a:r>
            <a:endParaRPr lang="es-MX" dirty="0"/>
          </a:p>
        </p:txBody>
      </p:sp>
      <p:pic>
        <p:nvPicPr>
          <p:cNvPr id="29698" name="Picture 2" descr="http://1.bp.blogspot.com/_TL9X5um1KC4/SwnIfLcxEUI/AAAAAAAAAB8/hyaSufucL-s/s1600/Simeon_Pois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2071678"/>
            <a:ext cx="2857520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Escuela Rusa de probabilidad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000496" y="1600200"/>
            <a:ext cx="4686304" cy="4525963"/>
          </a:xfrm>
        </p:spPr>
        <p:txBody>
          <a:bodyPr>
            <a:normAutofit fontScale="85000" lnSpcReduction="10000"/>
          </a:bodyPr>
          <a:lstStyle/>
          <a:p>
            <a:r>
              <a:rPr lang="es-MX" dirty="0" smtClean="0"/>
              <a:t>Entre 1850 y 1900 el desarrollo de la probabilidad fue dominado por la escuela rusa de teoría probabilística  enfatizando métodos matemáticos rígidos. Las figuras más prominentes de esta escuela fueron </a:t>
            </a:r>
            <a:r>
              <a:rPr lang="es-MX" dirty="0" err="1" smtClean="0"/>
              <a:t>Pafnuty</a:t>
            </a:r>
            <a:r>
              <a:rPr lang="es-MX" dirty="0" smtClean="0"/>
              <a:t> </a:t>
            </a:r>
            <a:r>
              <a:rPr lang="es-MX" dirty="0" err="1" smtClean="0"/>
              <a:t>Chebyshev</a:t>
            </a:r>
            <a:r>
              <a:rPr lang="es-MX" dirty="0" smtClean="0"/>
              <a:t>, y sus alumnos </a:t>
            </a:r>
            <a:r>
              <a:rPr lang="es-MX" dirty="0" err="1" smtClean="0"/>
              <a:t>Andrei</a:t>
            </a:r>
            <a:r>
              <a:rPr lang="es-MX" dirty="0" smtClean="0"/>
              <a:t> </a:t>
            </a:r>
            <a:r>
              <a:rPr lang="es-MX" dirty="0" err="1" smtClean="0"/>
              <a:t>Markov</a:t>
            </a:r>
            <a:r>
              <a:rPr lang="es-MX" dirty="0" smtClean="0"/>
              <a:t> y </a:t>
            </a:r>
            <a:r>
              <a:rPr lang="es-MX" dirty="0" err="1" smtClean="0"/>
              <a:t>Alejandr</a:t>
            </a:r>
            <a:r>
              <a:rPr lang="es-MX" dirty="0" smtClean="0"/>
              <a:t> </a:t>
            </a:r>
            <a:r>
              <a:rPr lang="es-MX" dirty="0" err="1" smtClean="0"/>
              <a:t>Lyapunov</a:t>
            </a:r>
            <a:r>
              <a:rPr lang="es-MX" dirty="0" smtClean="0"/>
              <a:t>.</a:t>
            </a:r>
          </a:p>
          <a:p>
            <a:r>
              <a:rPr lang="es-MX" dirty="0" err="1" smtClean="0"/>
              <a:t>Markov</a:t>
            </a:r>
            <a:r>
              <a:rPr lang="es-MX" dirty="0" smtClean="0"/>
              <a:t> se enfocó principalmente en el método de movimientos y también escribió un libro de probabilidad y estadística, uno de los mejores de su tiempo. Su trabajo influyó en muchos otros matemáticos y estadísticos famosos.</a:t>
            </a:r>
          </a:p>
        </p:txBody>
      </p:sp>
      <p:pic>
        <p:nvPicPr>
          <p:cNvPr id="30722" name="Picture 2" descr="http://t0.gstatic.com/images?q=tbn:ANd9GcQ_mhFUitgb1ueLcRSgDbcp-k-v6a5_MsTEC-sRX2xU1mB10l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357298"/>
            <a:ext cx="1876425" cy="2438400"/>
          </a:xfrm>
          <a:prstGeom prst="rect">
            <a:avLst/>
          </a:prstGeom>
          <a:noFill/>
        </p:spPr>
      </p:pic>
      <p:pic>
        <p:nvPicPr>
          <p:cNvPr id="30724" name="Picture 4" descr="http://interactivelectronic.files.wordpress.com/2011/01/andrei_markov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929066"/>
            <a:ext cx="1857388" cy="2357430"/>
          </a:xfrm>
          <a:prstGeom prst="rect">
            <a:avLst/>
          </a:prstGeom>
          <a:noFill/>
        </p:spPr>
      </p:pic>
      <p:pic>
        <p:nvPicPr>
          <p:cNvPr id="30726" name="Picture 6" descr="http://t1.gstatic.com/images?q=tbn:ANd9GcQ_nM7WkVTF3DXcG2xZ3UU9axtcyF0z7Tquuh_gwSTXanp-iqW49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71696" y="4000504"/>
            <a:ext cx="1685924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Karl Pearson (1857 – 1936)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29058" y="1600200"/>
            <a:ext cx="4757742" cy="4525963"/>
          </a:xfrm>
        </p:spPr>
        <p:txBody>
          <a:bodyPr>
            <a:normAutofit fontScale="92500"/>
          </a:bodyPr>
          <a:lstStyle/>
          <a:p>
            <a:r>
              <a:rPr lang="es-MX" dirty="0" smtClean="0"/>
              <a:t>Aplicó la estadística a los problemas biológicos de la herencia y evolución, resaltándose las publicaciones realizadas entre 1893 – 1912, tituladas </a:t>
            </a:r>
            <a:r>
              <a:rPr lang="es-MX" b="1" i="1" dirty="0" smtClean="0"/>
              <a:t>Contribuciones de la matemática a la teoría de la evolución</a:t>
            </a:r>
            <a:r>
              <a:rPr lang="es-MX" dirty="0" smtClean="0"/>
              <a:t>, en las cuales se encuentran contribuciones al análisis de regresión, coeficiente de correlación en el que incluyó la </a:t>
            </a:r>
            <a:r>
              <a:rPr lang="es-MX" b="1" i="1" dirty="0" smtClean="0"/>
              <a:t>prueba de fi cuadrada</a:t>
            </a:r>
            <a:r>
              <a:rPr lang="es-MX" dirty="0" smtClean="0"/>
              <a:t> y fue él quién acuñó el término de </a:t>
            </a:r>
            <a:r>
              <a:rPr lang="es-MX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desviación estándar</a:t>
            </a:r>
            <a:r>
              <a:rPr lang="es-MX" dirty="0" smtClean="0"/>
              <a:t>.</a:t>
            </a:r>
            <a:endParaRPr lang="es-MX" dirty="0"/>
          </a:p>
        </p:txBody>
      </p:sp>
      <p:pic>
        <p:nvPicPr>
          <p:cNvPr id="31746" name="Picture 2" descr="http://www.madrimasd.org/blogs/salud_publica/wp-content/blogs.dir/97/files/711/o_Pear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109800"/>
            <a:ext cx="2343150" cy="3105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Los conceptos de probabilidad e incertidumbre son tan viejos como la civilización misma.</a:t>
            </a:r>
          </a:p>
          <a:p>
            <a:r>
              <a:rPr lang="es-MX" dirty="0" smtClean="0"/>
              <a:t>Aproximadamente en 3500 a.C., los juegos de azar eran practicados con objetos de hueso y fueron ampliamente desarrollados en Egipto y otros lugares.</a:t>
            </a:r>
          </a:p>
          <a:p>
            <a:r>
              <a:rPr lang="es-MX" dirty="0" smtClean="0"/>
              <a:t>Dados cúbicos con marcas virtualmente idénticas a los dados modernos han sido encontrados en tumbas egipcias que datan del año 2000 a.C.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Norbert</a:t>
            </a:r>
            <a:r>
              <a:rPr lang="es-MX" dirty="0" smtClean="0"/>
              <a:t> </a:t>
            </a:r>
            <a:r>
              <a:rPr lang="es-MX" dirty="0" err="1" smtClean="0"/>
              <a:t>Wiener</a:t>
            </a:r>
            <a:r>
              <a:rPr lang="es-MX" dirty="0" smtClean="0"/>
              <a:t> (1894 – 1964)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428992" y="1357298"/>
            <a:ext cx="5257808" cy="4900634"/>
          </a:xfrm>
        </p:spPr>
        <p:txBody>
          <a:bodyPr>
            <a:noAutofit/>
          </a:bodyPr>
          <a:lstStyle/>
          <a:p>
            <a:r>
              <a:rPr lang="es-MX" sz="2250" dirty="0" smtClean="0"/>
              <a:t>En los años veintes, logra resolver un importante problema consistente en dar un modelo matemático preciso y riguroso de un fenómeno aleatorio por excelencia: El movimiento Browniano, que fue por el botánico Robert Brown en 1828, al analizar en el microscopio partículas de polen suspendidas en agua.</a:t>
            </a:r>
          </a:p>
          <a:p>
            <a:r>
              <a:rPr lang="es-MX" sz="2250" dirty="0" smtClean="0"/>
              <a:t>El modelo que N. </a:t>
            </a:r>
            <a:r>
              <a:rPr lang="es-MX" sz="2250" dirty="0" err="1" smtClean="0"/>
              <a:t>Wiener</a:t>
            </a:r>
            <a:r>
              <a:rPr lang="es-MX" sz="2250" dirty="0" smtClean="0"/>
              <a:t> dio para el movimiento Browniano, es un gran paso adelante y uno de los más espectaculares logros de la entonces novedosa teoría de las probabilidades.</a:t>
            </a:r>
            <a:endParaRPr lang="es-MX" sz="2250" dirty="0"/>
          </a:p>
        </p:txBody>
      </p:sp>
      <p:pic>
        <p:nvPicPr>
          <p:cNvPr id="32770" name="Picture 2" descr="http://t3.gstatic.com/images?q=tbn:ANd9GcTzUVCz1zpADkq5uWq3xS-91wzDbPO05NaIf2b-qjzq5V96Bc_5D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62181"/>
            <a:ext cx="2786082" cy="26955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Ronald Fisher (1890 – 1962)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571868" y="1600200"/>
            <a:ext cx="5114932" cy="4257692"/>
          </a:xfrm>
        </p:spPr>
        <p:txBody>
          <a:bodyPr>
            <a:normAutofit fontScale="70000" lnSpcReduction="20000"/>
          </a:bodyPr>
          <a:lstStyle/>
          <a:p>
            <a:r>
              <a:rPr lang="es-MX" dirty="0" smtClean="0"/>
              <a:t>En Cambridge en 1912, estudió la teoría de errores.</a:t>
            </a:r>
          </a:p>
          <a:p>
            <a:r>
              <a:rPr lang="es-MX" dirty="0" smtClean="0"/>
              <a:t>Introdujo el análisis de varianza, un procedimiento que hoy se usa en todo el mundo.</a:t>
            </a:r>
          </a:p>
          <a:p>
            <a:r>
              <a:rPr lang="es-MX" dirty="0" smtClean="0"/>
              <a:t>En 1922 dio una nueva definición de estadística.</a:t>
            </a:r>
          </a:p>
          <a:p>
            <a:r>
              <a:rPr lang="es-MX" dirty="0" smtClean="0"/>
              <a:t>Su propósito era la reducción de datos y logró identificar tres problemas fundamentales:</a:t>
            </a:r>
          </a:p>
          <a:p>
            <a:pPr lvl="1"/>
            <a:r>
              <a:rPr lang="es-MX" dirty="0" smtClean="0"/>
              <a:t>La especificación del tipo de población de donde provienen los datos.</a:t>
            </a:r>
          </a:p>
          <a:p>
            <a:pPr lvl="1"/>
            <a:r>
              <a:rPr lang="es-MX" dirty="0" smtClean="0"/>
              <a:t>La estimación.</a:t>
            </a:r>
          </a:p>
          <a:p>
            <a:pPr lvl="1"/>
            <a:r>
              <a:rPr lang="es-MX" dirty="0" smtClean="0"/>
              <a:t>La distribución.</a:t>
            </a:r>
          </a:p>
          <a:p>
            <a:r>
              <a:rPr lang="es-MX" dirty="0" smtClean="0"/>
              <a:t>Entre las sus contribuciones está el desarrollo de métodos convenientes para muestras pequeñas, el descubrimiento de las distribuciones precisas de muchas muestras estadísticas y la invención del análisis de varianza.</a:t>
            </a:r>
            <a:endParaRPr lang="es-MX" dirty="0"/>
          </a:p>
        </p:txBody>
      </p:sp>
      <p:sp>
        <p:nvSpPr>
          <p:cNvPr id="33794" name="AutoShape 2" descr="data:image/jpg;base64,/9j/4AAQSkZJRgABAQAAAQABAAD/2wCEAAkGBhQSERQUExQVFBUWFRoWFxgXFxoXHxkYFRwaGBwcGBodHCYgFxomGhoUHy8gJCcpLCwsGB8xNTAqNiYrLCkBCQoKBQUFDQUFDSkYEhgpKSkpKSkpKSkpKSkpKSkpKSkpKSkpKSkpKSkpKSkpKSkpKSkpKSkpKSkpKSkpKSkpKf/AABEIAMIAoAMBIgACEQEDEQH/xAAcAAABBQEBAQAAAAAAAAAAAAAGAAMEBQcCCAH/xABHEAABAgQEAwYCBgcGBAcAAAABAhEAAyExBAUSQQZRYRMiMnGBkQehFEJSscHwFSMzctHh8RYmYnWCsjRDc3QlRJKis8PT/8QAFAEBAAAAAAAAAAAAAAAAAAAAAP/EABQRAQAAAAAAAAAAAAAAAAAAAAD/2gAMAwEAAhEDEQA/AATtD15fm0Oonv57U8oja4kSl7eggNU+Cav+KD7y2+canGV/BMnVin5Sz81xqkAoUcrmAByW+UU0ni2QpRSFhgSArYlJYh9yIBcSy+4/5++kAsqW8xTeny+Vo0xOKQvdJ6UND+TA3mPDBTMMyWAUn6rVBYn1BMBBwMjmaEOa+1oNsN4E/uj7hAvgZBHsCxpQ1/GCaStpYJ2SD7CAfhRzLW4B5h/eOoBQoUKAUBWFmqVjc3AJDS5AFTQ9iq3KsGsCWXj/AMQzT/p4f/41QFbJ47myu7NSmYBuDoPyBBiNmXHRnDQAJaTerktW7BhFRnOHIX3m+R+cUpFb6RzrAabwDiwpE1ILkKB6swEO8Q5crtkLBUxIcOWBBG1g4b26wK/DzG6MYUbTZah6oIUK701RoWKxIE2XLVp0zApnNdSasOdHgPLsq8TJKN62MNSJXKLCRLu4oKly1N4DQfg7OTLOMUtSUpSiWVEkAADW5J2iy4l+L8tA04NInKq61ApQG5WKvu6xky89UUzJMhRCFlIUAD+sCXYKN9DklmrvDUvDKUR8h+N67wFzjM8nYlWqfMMxVhUgaRySmh86+cfcrn9msaiSA2nQUuDuXNbfZAJ5w/hMvCTp1ipAY0pendPlBVhOHJakpYB1FiTpDE1cAuVb2AttWAcwOcp0pPbLSpIJ0slSg4aigVFrvUeLzcxyfiN0JCiZhYOpKaP1Lt6eV6wL5XkBCphWoKSmgSUDSHDB9J7xNDYtTm0MKy4SnUsAufrNoDvRlFLHmQR1TWA0XDYyXNZmL8x+eUS1SQUlOxDe9ICskBQnxSgoBwNKlaSDUK5kuW0sRygqyzMDMA1JYs7jwny3HqBATZcvSABYAD2pHUKFAKFChQCgKy6cTmWbJa0qR7dmq3uYNYC8pWP05j0/aw0gt5OD98BFlZGFIBAqw8+tIFc7wBQWbyDEv5AOTYRr8zAJOzNypHyRhZctylKUvcs3ubn1gM8+G+BnJxJUuVNTL7NXeWkpAU6W06gC5D+0aDmOVS56NEwOLgihSdlJN0qHOFh8xC1EIBUBTVs/KOc0zmVhkhc5WhJLOxP3CA83yJdIezZITIPNRCQepvs1A8OYKXS2/wCa+bxXcRzv1stA+zq2uokOfQCAiZcoAhmol9rDz++LjKVa1rcs9ARyFCep2+UUuGlkhnNgL2Fq1qHanSCPLJISQoB2rdtiwfatT5QBDleB1TZpQWEoEA/Wdh3bnvE6XA6xc5aBrAVoKgghViACRq7pfSDpKQTS5ALxWZdjOz7w736sJZmck6jqGwcjrYGLDLcfoUFHUoguSWJJqTuwADJA5+hgLrLp4VMUHJO6Vd5tINQPtE6vRqUEUPEc86itLklikmgALFWkbBigA3atHi8w2KabrIrpCL3UX+QBJUf3eUDfEZOsV+0SWYAhRJApYEpT+TAVOGzucmYFJKtSS1yXDk1vqDmrgu8aVwxxLNmy0KUkLQQxKU6VJajFIff931jPESdVLD2dj86sfSLPLOG1FQWltQNwopUN+6oVBAbpzgNcROBo9eX8ocgYyjHThoTNIUXA1FIq3iDg3IYinOCYQH2FChQCgAytbcR4sEvqwcsgcgCkN7v7wfGM8wZ/vPP/AOwT/uTAaEtLgiKHKspnJStCyOzJLB39KuQLFvOL8mElQNi8BB1S8NL7xCQNzv8AxjLOPeKk4uchMp+zl7mgUo+tm3jVs2yxGIlKlrDg26HYjqDGQcSZCrCrZaRzSoVCgPyKbQFDIl09/wCW/n7wM8SzR9IXXwJSilO8A5HoTBhJQACpXhSCpX7qQST7CM4EwzpqiaBalKVXmSo/f8oC6wMsBIUXKlCzX5W93NItsEooUkrSBqsSabn09et962VhzOU1NIAJ1fZ+qnoCUuebpELWVdrLOlKSAO621QQ1hQAUgCvBTHLpFw4LWBLBugAud6xaYCYzL06h+0YnxfYCqeFS1J8wgW3EMDiV4ZWqq0WqO8EkFL7BYvW9HrBBh5zykrSAoab7AgWZqVclPICkASDFCWA6k61d8bFy7E3v4rUccorc2mpVZ+bquRtR3Acmh52BisGIU5dLkmpJJJuLv3bAR1MUpYDEJo9mBYVDAV8ucA/IFqAtcv6el4OOGMWl9PUG/wBp2tezNAThBqDFhqs9nHmKCCPhzCklyD3akUNgaP5i+3rAaL9FSbpFC9t4bx2ZS5KdU1aUJs6iAHvc0h+Se6Hvv5wziMahC0IUoBUwkIBNVFIcsN6QFHM+I+Xj/wAyg/u6lfcIiq+KmAH15h8pSz9wguaE8AE4n4t4QD9WjETDsBJWPmRARhuPEDNpmOMqYCqSMP2OlRUAGIU4Szki3WNuaM4wqB/aic7f8ClXq6Q/m1HgOp3xYLN+j8Uxp4VJ+ZTESX8UZ6UtKyufpHMq+/SY0jFSkrTUsLuCzdXigIMxKkhTgGhclx71EALj4mZkajKV6diVrH/1xGzDifNZ4B/Q8pQFU9o8yv8A6k9IKJ2KCEmVPDyydIU5o71NqRSZ/nqsJhhIQjtJYstLnu3AoCLm7wGe8R4nRh1JT4pnccUZI8R9RT1gQk4fRUitGZjtYnnaCHifGhUwIcEJDjTV1KAeo8mihnu7cy3Pl8/4QFiiQpUohOrWoIIYsVCWohYT1YvXpHzCYdAcodKXYBVVKNaq6w7gJwbRQCik+Y28iKRwWMyYQNOpbkPRzye1fvgLTKZgI0rBKUrchtTghIb0u1jaLLFYZKVMhQGoakLSHBYqBStLMqgTdlVDdavL5B0FQBcd47DSHc1obWPIfaiTmyv1hQ5IBDPQ1HLzep5CA6m40p8fcUXYgkpp9k/VoagtHS8Q1yq7cvL+PrDGAVr7i+jfOvnWFNwapawH8QdAYKc1cKCTqHmAabUqBPgcxkkIJajAkB6lgGHP74NMtmpQpCgqilJqA22mrFied2IjIpUzUlJVplhZGkkghdWOgBlKF6kpHMwU8P8AEiZc2XJXM1S1KAXqSgMpJCk6FJfTpTp7pJcAklzAbMDGO/EjOCvGhctanwiuwKbaFrSJiVpI+0NSehR1gzyHiAzpmoLPYSpSnVUa1qOo38SUIT4mYkloyXF4p8ZihNDIxM2YhfNCwsqlLAJqygm+yjAbTwjxUnFyg9JgTUc2o49YG0cSTZWeTJUxSzLUUy0oB7oC0pUhQGxfU/nALwhxMrDqSsPR1NUggB1JpFxx3jJZx+GxMpVJsuWtxSstak16hmPlAbPGZzQ/EeL/AMsb3aNLQsFutozWZXiPF/5Y3zEBxkWZzJNApRQpIGkkkeYu0FGRlkuS1D7fkwDpmAJCmKmagetA1G6H5wZ5NkfbIUqYVgGgSFaaMOXnAMZ0V4tKkYZKVEUUonSD0TFFhMwxkgiRMkoTLDaipiSDyakXfFmWrwckz8IVI0+MJq4+0QXcim0ZhmHGWJml1TtVKMGvtSAGxl2rByp8v6gKJg/dUz+5r5xAnynqPdoJOAFpUteHIJTNBKUndSQdYO9Uj5RAzLLDhpxlrqGCkHmgkjbcMR5wECWpmby/p/CJ0vCLJdfiNa91xao+qH33iZl2EDEip6GotfZN2eLjCywsDSCp9kspTi5VMNwCzBPKA6ydOlQYWJSDaiu6Lb6dXk46RWZhKV2hJa7DqEABmfYJFYIJWFW2kIJUCCSNRtU2drgFgXp6VOORpOk6dYNQB4RdiSeRrTq9HgK6ViSheoVIv+bcosMTmhmyVjS6kJK0hqukHvBthez+kMIkCmmoqAeY5tuHhzGoQlNH1Dlav2uT2gJeLky5CAUVADAmWhIATTV2inmKAJ1Ul70VDOS8NHFrJlLWgJlTChagdS1NqJCfqJcMklyXNLxxlWWBTKKQrQl6qcJbkklieQru0EfD+E7Tt3UUgyJgJ1aWCkEO5oAKmtBAUOVY+YZcwssj9mRLKgjVNLJlhZUdRKqaQAmtiIreI+01vMB1kBYJbvBJKQRyB02BN4OMl4dTiZqhhVy0plsApJExMkFOkKTQdrOYEJLMgkklRZmvi5g0y5mEQlICUyFJHJkKSAG/rAA/0lKJhbw/tBUWmAFns4NOoA5w2mdrWakoStk9ApWoty5wxhU907nU9ukSJMtJUA1OQLH+sB6Sy+SOylblKEsf9IEZ9MP948V0yz8UmD/Jkth5QJJZADm5AFH6s0Z1jAf0/jv8rU3I0T+MAT8DZYnsEzSQorFqd1toKgloBeBcFNwmEMwntELZZSDVJbvEPew7sGGAzFE5OqWXG+3VmgHsTIC0qSQ4UCD5GkYVmvw8xScUuUiUSg6lS11KdA5qAoel43GVjHUoFJTpLOaA+Udz5etCgFFJIICgzh9x1gPLWWYk4edLWm6FomPcslR1DkxTqFo0Xi3IvpEs6WMxDzJSqB0qAUUvuFJZuoHWMrwU8KLLahcfP5tGrcP44zcDKUoj9Qr6MsjkkapS/ahtygBLIlultBWxfSXD6WelgUkqvQbtFxKlkpoCCEs4qRZ0gAsS1aWfoYZ4hy4SZvap8Ewuwd0ro7F9yyvfziDOnlRANg7pbU5uKMGVtUmqtoC7wWFUt0pUpRJIIKyrSz/YJqxTZz3ma0PnIyZa1BKtKUqQkEaXWWPdoQD4ySavS4hmXj+zQEAnftCGcOB3U3CSAB3jWouWMWBzRCEplqYITdJJS5qbhyrqkAEbkkkQFMnLCoLJchJU6kuAQj1oHKEBz3tR5RJzTh89nLCHC1qEu1dRQlRq31V3HLqYlTuIJaEsNCXICE+ArCWDkaiwuHVWpodRafKzeWUykqKTpVqJ1UCv3gbtqASBcgNQOAFgMVOUpKUo1KUaS0ghzVwjvVsdqwccIYpUsYhMyXMQkylBSVSVAhkminT3Wdrw9w1hO00KSg6zqWP8JWqlKAUq1u6I0zHYTtJS5ZrrQU+4b0gMd4fzMYMmZLW84oCSV69DAfWQLspqg7mKHizGT8RMMyadd2aqUA7S7aRT5R3NSs1uaP5tX5xLlYahKqJZ67i33wFBKkdxJId6tvuRFnkWUBc0AguohIqbnlXrHJFWFB+Agr4EwerEI5JL084DXJKGSBdgB7Rm8yTr4hxYDucuKR66be8aWIAMKluJpvXAJP8A7kj8ICHwpw/ipU8JmdoJZAKnJ0kUvyVe0FkrIzhlrmSO/r8SCw6uD5/fF+RAfxnxNisIRoRL0KHdWQpRcXBTQAtWAScRjVTT2spKULdKGUO6fyIvsMtOHlhK1OXJO59oDMBxlP7NEyYETFn6gGhgfeLrD8ULmIJEgJVUEu+3uYDzorCgtMlk6CWIZ9CwCyT0LKKS9dJ3g/8AhZmEsT5uHmj9XPQmjliRqQTWxqiAzDYMplhL1UXUBcK8KQerFW25teG5GNVJXLWgspKik0uFUFDcOkVgNE4nwCpfa4aZcBXZKNlNVL9SABAhleJQX1AO5d1VSEXszKr1sKGDninjHCYjK+3mB8SlglIBB7RqEndAAc+nOMcyXNVpm+KkxXfLVYvqbleA1HLcPqmLIrpYJBYaVK1KoCGLJDkkFmJNqSf7OpWTMLzFqOkOfEoPZ2B3O9D9UXZwA0ua6QHNWdNC77BVBTY+cGGXAp0nSHIUlCG7qQA5dnZyxUS5veACsXwEolDXUkl9JI1MCRqozd7k7l2ADkfA/A+jEKM1IWkJUAbt4QBQsXBPO3OxTl2WaySagpFr7qo7MCSk0F0iCSRhkpsAHLnzgI+AyiVJDIQE9eb9TWJkfYUBlPGeQGRPUtIaVNLgirKupJ9XMDuLnOKU39Y2vN8uTOlKQoPQ6eimLGMWnyWcG4cH0LNSgsYBrASHI6lhS356Rp3AmRKkpWtfiUWHlQvyu8ZvllJg2evnf+EbHw/iNchJ5U9oCxgCkH+8sz/sB/vEHpgCXO/vEQBpP6PKQW8R1avkPugD2KviTJRipBlmlQoG7Eflom4TUEDWSVM5/hEaRjtSye8EtpAKSHL3tAAmByJQVUaQkMzB3DfKLXDSlS1FQHoRuHtTpBLiMCCaADqBWvtFfNIlmqSzgOd/y8AA47hvDY5PakHC9nRM5R1qWkEvqQzhmGkqL03EC2N+H8+fLXNwpRiZfOW6SVCtEqAdjyMU2PzJWnswSxvzY8+frGgZVxSVYNElAMgoupDMoBmZ9zAZpj8DiJilyZUqarsgy5fZKJGpiVEM4ct7DlA32RlLIUNKkqFD3SCKsxtSNuw3EJRMUmTrMwtrWtRPdIZ1VLkNTaL2QZCpnaTpUqdOUNKlrlpFEDwgFzc3gM74OzIzQCQGSpvUaSHoxDF+biNNwYDJIeqdIDuAC2q31i7E07yuUQsbhsuLmSjsVuSVygRXd0Duqp6xeZBJQGLLOnwuybbs5rU3POAvMDNQnTqISpbhILAncgbmzxYiM+48yaaqYjGYZZPYJqhJLpYvqQKgULKDVA3gkyPPJs2TLWuQtJUl1NpodqEuxFRAX0KK3J8VMXrExLaVkAsQ4enQ0a0WUBGxUlJB1FQBFWUR7NvGOcQrCcROooJ7RRQVJICga0VY3840rjoKGEUtIcylonXb9koK9bM3WM5Tx60zEtKlTkLQFSe0T/zEkJWF0BPiIu4KaXgOcqlCaUJT3lhQokEmvQVH3Rr2X4QSZYS9BUkwH4XO8PLy6XNkiVhUzkpUqoRpU/edR8RDKHMtQRAwGc/TJiUpR9JCaKJdKWJAfSQCtnJJIsAN4A9zLCdvLVLCilExCklSFEKGoUKCLG9YyZXBcz9KmRLxaxNTKE0Ti+sCgL18g1qxsciUEpCQAAAAAKAAUAA2EBSJB/tAtTM+BYH/AFJgIWK4NxyGfNp1SwoR+Jivzbh/HyUhSs1nMSGZ940CYqas6AlB7vjNn8miumcLqUtBWoHSRTahe3O3tADcrgnNKH9KzHI3c/LS0Oq4QzlI7uZ6vNI//Mwc5mFaO4e8CG9IdweK1pcghiQX5i8B5amh5lfwtFvIximZLdd/6xUKUkncU9/eJMucAmigT+dtoC/l4lMlBF1KYk2L3/jHH6VWSGc3HMM1+prFMvEualz1PKHxiqMG+RgLtGYsQoEA7lRcHb3uIvMFxKEJNVB686l6genzgIE4JlMedK+zxEOdy7FSVGgp/hsIDSMHni8SyJkw9mpioCmoBwyzTbYQaYbM20aSkBO1nFqDncRimV8Vy5bhSnSXFrPvy5xZ4jjJBIVLmJJPiq3L2oIDbZGbgpSapf7QY9H5bxJw+PC1MCOYvtQ36vGe5fxGibhQpMxBLHUAoEprQlO1iKc4uMrzJbYYJ7xmTiFKZ2lhLkO3PTWAJOIMMqZhZyEeNUtQTaqmoK06RgOZ5fPw61GZJmSnJdSpZA5HvAFJ2cvs8ejhCIgPMGoqq7lrkvBv8Nc07HEJRcLIQTS6mO9b2q9/TUsy4Vws9zNkS1Ehn0gFvMMYBZ3wlmSsQqZInhMpJCkBQWpYAamoFzYsb1gNQEVysrH0pM+jiUqWeZdSVCvRj7xKwU7UhJd6B73brX3gc4m4jnynTKlLTymFOr2Fh6vAXOaZ7JwweasI5C5PRIFT7QD538Tpiu7hUdm/15rUqRYEjyd/KBHNlKU6pkzUsq8dFE/y8oHpyUqA1Otn6V8v6QGlZJ8UUgCViSVmrzA1/wDT3WHSsFP9odMt5XZrS9CV8wDV23JjDUyCliElLH6oaLPDZ9pBQrvJUGIU12b5Ur0gBSXP329YdMx6N+aVe5isQp+Yva39YkS/z+d4CWSeSQG/LwkEEv3b0YVJ82EMbXj4U1r5wHSgks6UmpNYdAcuwApQdaQyFD8I6RM8/wCMA4MElw7eV4elYdKSe6lizUFoihVRyHL+USEYrp7mjQEuVISHUAAX2DFo1bgbMVhGClB2mAzFEkmh1lnPQCkZGZrsAfLz5Rp+QK+jIkqWhSRLkp71LkFR8y5ZhAahKmu7bFo7eB3h/EqSklSgoOTMNQQoly4NAOo5QpnGElRIlrBYVoflzHXrAX82aEhyWED+ecRmRNKHHhBAZ6l6H2EPSp3aS1TJyyiXdnagrXlXaAXP8/TMmqUKOXf/AAigfqze8Bd5fxkUze8KG4/H74tM34hlrlgCuobi3WsZNi8zF7fIvESdxEsV8I9rDy8/WAkZ/iDrag/dDfde8VKJ7F6OfwhjMc11l0kP1B/JtDvD3C07HTxLlpI+2VeFA3UogewudoDrE5x3VGwB8W3IQM4zMFrBYsGF722owqPmI3MfArDK09piJ5YVCdCQ/wDhBSpt+cXuR/CjL8KUqTJ7RaS4XNUZhBG4FEg+QEB5slml2qPfb5PXyiwCVABRsd9NPN6Rb8MZOgTZfa97vA6WJ5iriwNW5CL/AInwqVM4dK0hPp4QejUP+naACwuOaQxg5rIOr6p0K3dqfzpE6TMlKoFl+WkkvyPKAZUeUdirc4n/AKHJDuzcx5e1xDS8Ey9IKSoXG3O9jQiAilFw35Ijoo2Jb89POLGXl5KhqAdQBAJ+rz+RrH3spZqZsoV3V/KsA3gpeiaDoUWNFEhrOCDtXpF/hOKxImmRMmBaHRMILXKQqiti5FLUimTOw4r28txsyi7dW9YkJ49RKUEIweGn9nRM5epK183IFgaB9gIA7zLP0TcMlMmYjvKHaA+LQgFk0u5PPaOchxUpCtalrMxQotSFFCfIJc+p9IAcX8RJsxSVIw+GklP2Zb6ibOSqLPL/AIpTiU99Eg1YiUFJciurSQQPJ4Ap434lRKlypZ0Tla5hIROAADJbWGd3dgbQBzeKFHwyJQvfWthTmoCO83zcT0ETvoqp6lApmyJSkGl9aiwWkh7h3asDyUkEg3BB9D99jAWkrileoOiUw2CDY9SSRGkngzDzsLJnyp01PaaXcIWATQ0ah1Frxj0+XVxz5/wjUuA8Y+HlAuP1olhjYKWHobudnEBc4D4Myiyl4icxDlKUoln1LEj0g7yPh6Rg5fZyEBCXctUlXNRNVHziX9KQFplv3iCQOgp/KJEAoTQobmzGBNSwdhU05CA865F+3A2e3rE/iRZ7NZcv+sD9AsADyaFCgM9xP7TE+a/wiVkKR+qpfW/tChQBNhUjUKfWA9HFIr8eojHTwKATpjAUaqbcoUKAkZwO+P8ApJ/2qgHwwhQoD5KV3j5mH0n8+kfIUA6D90cP+P3QoUA+pXf/ANQ/CLTE1SP3fxj7CgIWPuPMxovBtZUt9sShuneTChQGru+Y+UqnRybcov4UKAUBHH+IUgK0qUnuGxI/5czlCh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3796" name="AutoShape 4" descr="data:image/jpg;base64,/9j/4AAQSkZJRgABAQAAAQABAAD/2wCEAAkGBhQSERQUExQVFBUWFRoWFxgXFxoXHxkYFRwaGBwcGBodHCYgFxomGhoUHy8gJCcpLCwsGB8xNTAqNiYrLCkBCQoKBQUFDQUFDSkYEhgpKSkpKSkpKSkpKSkpKSkpKSkpKSkpKSkpKSkpKSkpKSkpKSkpKSkpKSkpKSkpKSkpKf/AABEIAMIAoAMBIgACEQEDEQH/xAAcAAABBQEBAQAAAAAAAAAAAAAGAAMEBQcCCAH/xABHEAABAgQEAwYCBgcGBAcAAAABAhEAAyExBAUSQQZRYRMiMnGBkQehFEJSscHwFSMzctHh8RYmYnWCsjRDc3QlRJKis8PT/8QAFAEBAAAAAAAAAAAAAAAAAAAAAP/EABQRAQAAAAAAAAAAAAAAAAAAAAD/2gAMAwEAAhEDEQA/AATtD15fm0Oonv57U8oja4kSl7eggNU+Cav+KD7y2+canGV/BMnVin5Sz81xqkAoUcrmAByW+UU0ni2QpRSFhgSArYlJYh9yIBcSy+4/5++kAsqW8xTeny+Vo0xOKQvdJ6UND+TA3mPDBTMMyWAUn6rVBYn1BMBBwMjmaEOa+1oNsN4E/uj7hAvgZBHsCxpQ1/GCaStpYJ2SD7CAfhRzLW4B5h/eOoBQoUKAUBWFmqVjc3AJDS5AFTQ9iq3KsGsCWXj/AMQzT/p4f/41QFbJ47myu7NSmYBuDoPyBBiNmXHRnDQAJaTerktW7BhFRnOHIX3m+R+cUpFb6RzrAabwDiwpE1ILkKB6swEO8Q5crtkLBUxIcOWBBG1g4b26wK/DzG6MYUbTZah6oIUK701RoWKxIE2XLVp0zApnNdSasOdHgPLsq8TJKN62MNSJXKLCRLu4oKly1N4DQfg7OTLOMUtSUpSiWVEkAADW5J2iy4l+L8tA04NInKq61ApQG5WKvu6xky89UUzJMhRCFlIUAD+sCXYKN9DklmrvDUvDKUR8h+N67wFzjM8nYlWqfMMxVhUgaRySmh86+cfcrn9msaiSA2nQUuDuXNbfZAJ5w/hMvCTp1ipAY0pendPlBVhOHJakpYB1FiTpDE1cAuVb2AttWAcwOcp0pPbLSpIJ0slSg4aigVFrvUeLzcxyfiN0JCiZhYOpKaP1Lt6eV6wL5XkBCphWoKSmgSUDSHDB9J7xNDYtTm0MKy4SnUsAufrNoDvRlFLHmQR1TWA0XDYyXNZmL8x+eUS1SQUlOxDe9ICskBQnxSgoBwNKlaSDUK5kuW0sRygqyzMDMA1JYs7jwny3HqBATZcvSABYAD2pHUKFAKFChQCgKy6cTmWbJa0qR7dmq3uYNYC8pWP05j0/aw0gt5OD98BFlZGFIBAqw8+tIFc7wBQWbyDEv5AOTYRr8zAJOzNypHyRhZctylKUvcs3ubn1gM8+G+BnJxJUuVNTL7NXeWkpAU6W06gC5D+0aDmOVS56NEwOLgihSdlJN0qHOFh8xC1EIBUBTVs/KOc0zmVhkhc5WhJLOxP3CA83yJdIezZITIPNRCQepvs1A8OYKXS2/wCa+bxXcRzv1stA+zq2uokOfQCAiZcoAhmol9rDz++LjKVa1rcs9ARyFCep2+UUuGlkhnNgL2Fq1qHanSCPLJISQoB2rdtiwfatT5QBDleB1TZpQWEoEA/Wdh3bnvE6XA6xc5aBrAVoKgghViACRq7pfSDpKQTS5ALxWZdjOz7w736sJZmck6jqGwcjrYGLDLcfoUFHUoguSWJJqTuwADJA5+hgLrLp4VMUHJO6Vd5tINQPtE6vRqUEUPEc86itLklikmgALFWkbBigA3atHi8w2KabrIrpCL3UX+QBJUf3eUDfEZOsV+0SWYAhRJApYEpT+TAVOGzucmYFJKtSS1yXDk1vqDmrgu8aVwxxLNmy0KUkLQQxKU6VJajFIff931jPESdVLD2dj86sfSLPLOG1FQWltQNwopUN+6oVBAbpzgNcROBo9eX8ocgYyjHThoTNIUXA1FIq3iDg3IYinOCYQH2FChQCgAytbcR4sEvqwcsgcgCkN7v7wfGM8wZ/vPP/AOwT/uTAaEtLgiKHKspnJStCyOzJLB39KuQLFvOL8mElQNi8BB1S8NL7xCQNzv8AxjLOPeKk4uchMp+zl7mgUo+tm3jVs2yxGIlKlrDg26HYjqDGQcSZCrCrZaRzSoVCgPyKbQFDIl09/wCW/n7wM8SzR9IXXwJSilO8A5HoTBhJQACpXhSCpX7qQST7CM4EwzpqiaBalKVXmSo/f8oC6wMsBIUXKlCzX5W93NItsEooUkrSBqsSabn09et962VhzOU1NIAJ1fZ+qnoCUuebpELWVdrLOlKSAO621QQ1hQAUgCvBTHLpFw4LWBLBugAud6xaYCYzL06h+0YnxfYCqeFS1J8wgW3EMDiV4ZWqq0WqO8EkFL7BYvW9HrBBh5zykrSAoab7AgWZqVclPICkASDFCWA6k61d8bFy7E3v4rUccorc2mpVZ+bquRtR3Acmh52BisGIU5dLkmpJJJuLv3bAR1MUpYDEJo9mBYVDAV8ucA/IFqAtcv6el4OOGMWl9PUG/wBp2tezNAThBqDFhqs9nHmKCCPhzCklyD3akUNgaP5i+3rAaL9FSbpFC9t4bx2ZS5KdU1aUJs6iAHvc0h+Se6Hvv5wziMahC0IUoBUwkIBNVFIcsN6QFHM+I+Xj/wAyg/u6lfcIiq+KmAH15h8pSz9wguaE8AE4n4t4QD9WjETDsBJWPmRARhuPEDNpmOMqYCqSMP2OlRUAGIU4Szki3WNuaM4wqB/aic7f8ClXq6Q/m1HgOp3xYLN+j8Uxp4VJ+ZTESX8UZ6UtKyufpHMq+/SY0jFSkrTUsLuCzdXigIMxKkhTgGhclx71EALj4mZkajKV6diVrH/1xGzDifNZ4B/Q8pQFU9o8yv8A6k9IKJ2KCEmVPDyydIU5o71NqRSZ/nqsJhhIQjtJYstLnu3AoCLm7wGe8R4nRh1JT4pnccUZI8R9RT1gQk4fRUitGZjtYnnaCHifGhUwIcEJDjTV1KAeo8mihnu7cy3Pl8/4QFiiQpUohOrWoIIYsVCWohYT1YvXpHzCYdAcodKXYBVVKNaq6w7gJwbRQCik+Y28iKRwWMyYQNOpbkPRzye1fvgLTKZgI0rBKUrchtTghIb0u1jaLLFYZKVMhQGoakLSHBYqBStLMqgTdlVDdavL5B0FQBcd47DSHc1obWPIfaiTmyv1hQ5IBDPQ1HLzep5CA6m40p8fcUXYgkpp9k/VoagtHS8Q1yq7cvL+PrDGAVr7i+jfOvnWFNwapawH8QdAYKc1cKCTqHmAabUqBPgcxkkIJajAkB6lgGHP74NMtmpQpCgqilJqA22mrFied2IjIpUzUlJVplhZGkkghdWOgBlKF6kpHMwU8P8AEiZc2XJXM1S1KAXqSgMpJCk6FJfTpTp7pJcAklzAbMDGO/EjOCvGhctanwiuwKbaFrSJiVpI+0NSehR1gzyHiAzpmoLPYSpSnVUa1qOo38SUIT4mYkloyXF4p8ZihNDIxM2YhfNCwsqlLAJqygm+yjAbTwjxUnFyg9JgTUc2o49YG0cSTZWeTJUxSzLUUy0oB7oC0pUhQGxfU/nALwhxMrDqSsPR1NUggB1JpFxx3jJZx+GxMpVJsuWtxSstak16hmPlAbPGZzQ/EeL/AMsb3aNLQsFutozWZXiPF/5Y3zEBxkWZzJNApRQpIGkkkeYu0FGRlkuS1D7fkwDpmAJCmKmagetA1G6H5wZ5NkfbIUqYVgGgSFaaMOXnAMZ0V4tKkYZKVEUUonSD0TFFhMwxkgiRMkoTLDaipiSDyakXfFmWrwckz8IVI0+MJq4+0QXcim0ZhmHGWJml1TtVKMGvtSAGxl2rByp8v6gKJg/dUz+5r5xAnynqPdoJOAFpUteHIJTNBKUndSQdYO9Uj5RAzLLDhpxlrqGCkHmgkjbcMR5wECWpmby/p/CJ0vCLJdfiNa91xao+qH33iZl2EDEip6GotfZN2eLjCywsDSCp9kspTi5VMNwCzBPKA6ydOlQYWJSDaiu6Lb6dXk46RWZhKV2hJa7DqEABmfYJFYIJWFW2kIJUCCSNRtU2drgFgXp6VOORpOk6dYNQB4RdiSeRrTq9HgK6ViSheoVIv+bcosMTmhmyVjS6kJK0hqukHvBthez+kMIkCmmoqAeY5tuHhzGoQlNH1Dlav2uT2gJeLky5CAUVADAmWhIATTV2inmKAJ1Ul70VDOS8NHFrJlLWgJlTChagdS1NqJCfqJcMklyXNLxxlWWBTKKQrQl6qcJbkklieQru0EfD+E7Tt3UUgyJgJ1aWCkEO5oAKmtBAUOVY+YZcwssj9mRLKgjVNLJlhZUdRKqaQAmtiIreI+01vMB1kBYJbvBJKQRyB02BN4OMl4dTiZqhhVy0plsApJExMkFOkKTQdrOYEJLMgkklRZmvi5g0y5mEQlICUyFJHJkKSAG/rAA/0lKJhbw/tBUWmAFns4NOoA5w2mdrWakoStk9ApWoty5wxhU907nU9ukSJMtJUA1OQLH+sB6Sy+SOylblKEsf9IEZ9MP948V0yz8UmD/Jkth5QJJZADm5AFH6s0Z1jAf0/jv8rU3I0T+MAT8DZYnsEzSQorFqd1toKgloBeBcFNwmEMwntELZZSDVJbvEPew7sGGAzFE5OqWXG+3VmgHsTIC0qSQ4UCD5GkYVmvw8xScUuUiUSg6lS11KdA5qAoel43GVjHUoFJTpLOaA+Udz5etCgFFJIICgzh9x1gPLWWYk4edLWm6FomPcslR1DkxTqFo0Xi3IvpEs6WMxDzJSqB0qAUUvuFJZuoHWMrwU8KLLahcfP5tGrcP44zcDKUoj9Qr6MsjkkapS/ahtygBLIlultBWxfSXD6WelgUkqvQbtFxKlkpoCCEs4qRZ0gAsS1aWfoYZ4hy4SZvap8Ewuwd0ro7F9yyvfziDOnlRANg7pbU5uKMGVtUmqtoC7wWFUt0pUpRJIIKyrSz/YJqxTZz3ma0PnIyZa1BKtKUqQkEaXWWPdoQD4ySavS4hmXj+zQEAnftCGcOB3U3CSAB3jWouWMWBzRCEplqYITdJJS5qbhyrqkAEbkkkQFMnLCoLJchJU6kuAQj1oHKEBz3tR5RJzTh89nLCHC1qEu1dRQlRq31V3HLqYlTuIJaEsNCXICE+ArCWDkaiwuHVWpodRafKzeWUykqKTpVqJ1UCv3gbtqASBcgNQOAFgMVOUpKUo1KUaS0ghzVwjvVsdqwccIYpUsYhMyXMQkylBSVSVAhkminT3Wdrw9w1hO00KSg6zqWP8JWqlKAUq1u6I0zHYTtJS5ZrrQU+4b0gMd4fzMYMmZLW84oCSV69DAfWQLspqg7mKHizGT8RMMyadd2aqUA7S7aRT5R3NSs1uaP5tX5xLlYahKqJZ67i33wFBKkdxJId6tvuRFnkWUBc0AguohIqbnlXrHJFWFB+Agr4EwerEI5JL084DXJKGSBdgB7Rm8yTr4hxYDucuKR66be8aWIAMKluJpvXAJP8A7kj8ICHwpw/ipU8JmdoJZAKnJ0kUvyVe0FkrIzhlrmSO/r8SCw6uD5/fF+RAfxnxNisIRoRL0KHdWQpRcXBTQAtWAScRjVTT2spKULdKGUO6fyIvsMtOHlhK1OXJO59oDMBxlP7NEyYETFn6gGhgfeLrD8ULmIJEgJVUEu+3uYDzorCgtMlk6CWIZ9CwCyT0LKKS9dJ3g/8AhZmEsT5uHmj9XPQmjliRqQTWxqiAzDYMplhL1UXUBcK8KQerFW25teG5GNVJXLWgspKik0uFUFDcOkVgNE4nwCpfa4aZcBXZKNlNVL9SABAhleJQX1AO5d1VSEXszKr1sKGDninjHCYjK+3mB8SlglIBB7RqEndAAc+nOMcyXNVpm+KkxXfLVYvqbleA1HLcPqmLIrpYJBYaVK1KoCGLJDkkFmJNqSf7OpWTMLzFqOkOfEoPZ2B3O9D9UXZwA0ua6QHNWdNC77BVBTY+cGGXAp0nSHIUlCG7qQA5dnZyxUS5veACsXwEolDXUkl9JI1MCRqozd7k7l2ADkfA/A+jEKM1IWkJUAbt4QBQsXBPO3OxTl2WaySagpFr7qo7MCSk0F0iCSRhkpsAHLnzgI+AyiVJDIQE9eb9TWJkfYUBlPGeQGRPUtIaVNLgirKupJ9XMDuLnOKU39Y2vN8uTOlKQoPQ6eimLGMWnyWcG4cH0LNSgsYBrASHI6lhS356Rp3AmRKkpWtfiUWHlQvyu8ZvllJg2evnf+EbHw/iNchJ5U9oCxgCkH+8sz/sB/vEHpgCXO/vEQBpP6PKQW8R1avkPugD2KviTJRipBlmlQoG7Eflom4TUEDWSVM5/hEaRjtSye8EtpAKSHL3tAAmByJQVUaQkMzB3DfKLXDSlS1FQHoRuHtTpBLiMCCaADqBWvtFfNIlmqSzgOd/y8AA47hvDY5PakHC9nRM5R1qWkEvqQzhmGkqL03EC2N+H8+fLXNwpRiZfOW6SVCtEqAdjyMU2PzJWnswSxvzY8+frGgZVxSVYNElAMgoupDMoBmZ9zAZpj8DiJilyZUqarsgy5fZKJGpiVEM4ct7DlA32RlLIUNKkqFD3SCKsxtSNuw3EJRMUmTrMwtrWtRPdIZ1VLkNTaL2QZCpnaTpUqdOUNKlrlpFEDwgFzc3gM74OzIzQCQGSpvUaSHoxDF+biNNwYDJIeqdIDuAC2q31i7E07yuUQsbhsuLmSjsVuSVygRXd0Duqp6xeZBJQGLLOnwuybbs5rU3POAvMDNQnTqISpbhILAncgbmzxYiM+48yaaqYjGYZZPYJqhJLpYvqQKgULKDVA3gkyPPJs2TLWuQtJUl1NpodqEuxFRAX0KK3J8VMXrExLaVkAsQ4enQ0a0WUBGxUlJB1FQBFWUR7NvGOcQrCcROooJ7RRQVJICga0VY3840rjoKGEUtIcylonXb9koK9bM3WM5Tx60zEtKlTkLQFSe0T/zEkJWF0BPiIu4KaXgOcqlCaUJT3lhQokEmvQVH3Rr2X4QSZYS9BUkwH4XO8PLy6XNkiVhUzkpUqoRpU/edR8RDKHMtQRAwGc/TJiUpR9JCaKJdKWJAfSQCtnJJIsAN4A9zLCdvLVLCilExCklSFEKGoUKCLG9YyZXBcz9KmRLxaxNTKE0Ti+sCgL18g1qxsciUEpCQAAAAAKAAUAA2EBSJB/tAtTM+BYH/AFJgIWK4NxyGfNp1SwoR+Jivzbh/HyUhSs1nMSGZ940CYqas6AlB7vjNn8miumcLqUtBWoHSRTahe3O3tADcrgnNKH9KzHI3c/LS0Oq4QzlI7uZ6vNI//Mwc5mFaO4e8CG9IdweK1pcghiQX5i8B5amh5lfwtFvIximZLdd/6xUKUkncU9/eJMucAmigT+dtoC/l4lMlBF1KYk2L3/jHH6VWSGc3HMM1+prFMvEualz1PKHxiqMG+RgLtGYsQoEA7lRcHb3uIvMFxKEJNVB686l6genzgIE4JlMedK+zxEOdy7FSVGgp/hsIDSMHni8SyJkw9mpioCmoBwyzTbYQaYbM20aSkBO1nFqDncRimV8Vy5bhSnSXFrPvy5xZ4jjJBIVLmJJPiq3L2oIDbZGbgpSapf7QY9H5bxJw+PC1MCOYvtQ36vGe5fxGibhQpMxBLHUAoEprQlO1iKc4uMrzJbYYJ7xmTiFKZ2lhLkO3PTWAJOIMMqZhZyEeNUtQTaqmoK06RgOZ5fPw61GZJmSnJdSpZA5HvAFJ2cvs8ejhCIgPMGoqq7lrkvBv8Nc07HEJRcLIQTS6mO9b2q9/TUsy4Vws9zNkS1Ehn0gFvMMYBZ3wlmSsQqZInhMpJCkBQWpYAamoFzYsb1gNQEVysrH0pM+jiUqWeZdSVCvRj7xKwU7UhJd6B73brX3gc4m4jnynTKlLTymFOr2Fh6vAXOaZ7JwweasI5C5PRIFT7QD538Tpiu7hUdm/15rUqRYEjyd/KBHNlKU6pkzUsq8dFE/y8oHpyUqA1Otn6V8v6QGlZJ8UUgCViSVmrzA1/wDT3WHSsFP9odMt5XZrS9CV8wDV23JjDUyCliElLH6oaLPDZ9pBQrvJUGIU12b5Ur0gBSXP329YdMx6N+aVe5isQp+Yva39YkS/z+d4CWSeSQG/LwkEEv3b0YVJ82EMbXj4U1r5wHSgks6UmpNYdAcuwApQdaQyFD8I6RM8/wCMA4MElw7eV4elYdKSe6lizUFoihVRyHL+USEYrp7mjQEuVISHUAAX2DFo1bgbMVhGClB2mAzFEkmh1lnPQCkZGZrsAfLz5Rp+QK+jIkqWhSRLkp71LkFR8y5ZhAahKmu7bFo7eB3h/EqSklSgoOTMNQQoly4NAOo5QpnGElRIlrBYVoflzHXrAX82aEhyWED+ecRmRNKHHhBAZ6l6H2EPSp3aS1TJyyiXdnagrXlXaAXP8/TMmqUKOXf/AAigfqze8Bd5fxkUze8KG4/H74tM34hlrlgCuobi3WsZNi8zF7fIvESdxEsV8I9rDy8/WAkZ/iDrag/dDfde8VKJ7F6OfwhjMc11l0kP1B/JtDvD3C07HTxLlpI+2VeFA3UogewudoDrE5x3VGwB8W3IQM4zMFrBYsGF722owqPmI3MfArDK09piJ5YVCdCQ/wDhBSpt+cXuR/CjL8KUqTJ7RaS4XNUZhBG4FEg+QEB5slml2qPfb5PXyiwCVABRsd9NPN6Rb8MZOgTZfa97vA6WJ5iriwNW5CL/AInwqVM4dK0hPp4QejUP+naACwuOaQxg5rIOr6p0K3dqfzpE6TMlKoFl+WkkvyPKAZUeUdirc4n/AKHJDuzcx5e1xDS8Ey9IKSoXG3O9jQiAilFw35Ijoo2Jb89POLGXl5KhqAdQBAJ+rz+RrH3spZqZsoV3V/KsA3gpeiaDoUWNFEhrOCDtXpF/hOKxImmRMmBaHRMILXKQqiti5FLUimTOw4r28txsyi7dW9YkJ49RKUEIweGn9nRM5epK183IFgaB9gIA7zLP0TcMlMmYjvKHaA+LQgFk0u5PPaOchxUpCtalrMxQotSFFCfIJc+p9IAcX8RJsxSVIw+GklP2Zb6ibOSqLPL/AIpTiU99Eg1YiUFJciurSQQPJ4Ap434lRKlypZ0Tla5hIROAADJbWGd3dgbQBzeKFHwyJQvfWthTmoCO83zcT0ETvoqp6lApmyJSkGl9aiwWkh7h3asDyUkEg3BB9D99jAWkrileoOiUw2CDY9SSRGkngzDzsLJnyp01PaaXcIWATQ0ah1Frxj0+XVxz5/wjUuA8Y+HlAuP1olhjYKWHobudnEBc4D4Myiyl4icxDlKUoln1LEj0g7yPh6Rg5fZyEBCXctUlXNRNVHziX9KQFplv3iCQOgp/KJEAoTQobmzGBNSwdhU05CA865F+3A2e3rE/iRZ7NZcv+sD9AsADyaFCgM9xP7TE+a/wiVkKR+qpfW/tChQBNhUjUKfWA9HFIr8eojHTwKATpjAUaqbcoUKAkZwO+P8ApJ/2qgHwwhQoD5KV3j5mH0n8+kfIUA6D90cP+P3QoUA+pXf/ANQ/CLTE1SP3fxj7CgIWPuPMxovBtZUt9sShuneTChQGru+Y+UqnRybcov4UKAUBHH+IUgK0qUnuGxI/5czlCh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3798" name="AutoShape 6" descr="data:image/jpg;base64,/9j/4AAQSkZJRgABAQAAAQABAAD/2wCEAAkGBhQSERQUExQVFBUWFRoWFxgXFxoXHxkYFRwaGBwcGBodHCYgFxomGhoUHy8gJCcpLCwsGB8xNTAqNiYrLCkBCQoKBQUFDQUFDSkYEhgpKSkpKSkpKSkpKSkpKSkpKSkpKSkpKSkpKSkpKSkpKSkpKSkpKSkpKSkpKSkpKSkpKf/AABEIAMIAoAMBIgACEQEDEQH/xAAcAAABBQEBAQAAAAAAAAAAAAAGAAMEBQcCCAH/xABHEAABAgQEAwYCBgcGBAcAAAABAhEAAyExBAUSQQZRYRMiMnGBkQehFEJSscHwFSMzctHh8RYmYnWCsjRDc3QlRJKis8PT/8QAFAEBAAAAAAAAAAAAAAAAAAAAAP/EABQRAQAAAAAAAAAAAAAAAAAAAAD/2gAMAwEAAhEDEQA/AATtD15fm0Oonv57U8oja4kSl7eggNU+Cav+KD7y2+canGV/BMnVin5Sz81xqkAoUcrmAByW+UU0ni2QpRSFhgSArYlJYh9yIBcSy+4/5++kAsqW8xTeny+Vo0xOKQvdJ6UND+TA3mPDBTMMyWAUn6rVBYn1BMBBwMjmaEOa+1oNsN4E/uj7hAvgZBHsCxpQ1/GCaStpYJ2SD7CAfhRzLW4B5h/eOoBQoUKAUBWFmqVjc3AJDS5AFTQ9iq3KsGsCWXj/AMQzT/p4f/41QFbJ47myu7NSmYBuDoPyBBiNmXHRnDQAJaTerktW7BhFRnOHIX3m+R+cUpFb6RzrAabwDiwpE1ILkKB6swEO8Q5crtkLBUxIcOWBBG1g4b26wK/DzG6MYUbTZah6oIUK701RoWKxIE2XLVp0zApnNdSasOdHgPLsq8TJKN62MNSJXKLCRLu4oKly1N4DQfg7OTLOMUtSUpSiWVEkAADW5J2iy4l+L8tA04NInKq61ApQG5WKvu6xky89UUzJMhRCFlIUAD+sCXYKN9DklmrvDUvDKUR8h+N67wFzjM8nYlWqfMMxVhUgaRySmh86+cfcrn9msaiSA2nQUuDuXNbfZAJ5w/hMvCTp1ipAY0pendPlBVhOHJakpYB1FiTpDE1cAuVb2AttWAcwOcp0pPbLSpIJ0slSg4aigVFrvUeLzcxyfiN0JCiZhYOpKaP1Lt6eV6wL5XkBCphWoKSmgSUDSHDB9J7xNDYtTm0MKy4SnUsAufrNoDvRlFLHmQR1TWA0XDYyXNZmL8x+eUS1SQUlOxDe9ICskBQnxSgoBwNKlaSDUK5kuW0sRygqyzMDMA1JYs7jwny3HqBATZcvSABYAD2pHUKFAKFChQCgKy6cTmWbJa0qR7dmq3uYNYC8pWP05j0/aw0gt5OD98BFlZGFIBAqw8+tIFc7wBQWbyDEv5AOTYRr8zAJOzNypHyRhZctylKUvcs3ubn1gM8+G+BnJxJUuVNTL7NXeWkpAU6W06gC5D+0aDmOVS56NEwOLgihSdlJN0qHOFh8xC1EIBUBTVs/KOc0zmVhkhc5WhJLOxP3CA83yJdIezZITIPNRCQepvs1A8OYKXS2/wCa+bxXcRzv1stA+zq2uokOfQCAiZcoAhmol9rDz++LjKVa1rcs9ARyFCep2+UUuGlkhnNgL2Fq1qHanSCPLJISQoB2rdtiwfatT5QBDleB1TZpQWEoEA/Wdh3bnvE6XA6xc5aBrAVoKgghViACRq7pfSDpKQTS5ALxWZdjOz7w736sJZmck6jqGwcjrYGLDLcfoUFHUoguSWJJqTuwADJA5+hgLrLp4VMUHJO6Vd5tINQPtE6vRqUEUPEc86itLklikmgALFWkbBigA3atHi8w2KabrIrpCL3UX+QBJUf3eUDfEZOsV+0SWYAhRJApYEpT+TAVOGzucmYFJKtSS1yXDk1vqDmrgu8aVwxxLNmy0KUkLQQxKU6VJajFIff931jPESdVLD2dj86sfSLPLOG1FQWltQNwopUN+6oVBAbpzgNcROBo9eX8ocgYyjHThoTNIUXA1FIq3iDg3IYinOCYQH2FChQCgAytbcR4sEvqwcsgcgCkN7v7wfGM8wZ/vPP/AOwT/uTAaEtLgiKHKspnJStCyOzJLB39KuQLFvOL8mElQNi8BB1S8NL7xCQNzv8AxjLOPeKk4uchMp+zl7mgUo+tm3jVs2yxGIlKlrDg26HYjqDGQcSZCrCrZaRzSoVCgPyKbQFDIl09/wCW/n7wM8SzR9IXXwJSilO8A5HoTBhJQACpXhSCpX7qQST7CM4EwzpqiaBalKVXmSo/f8oC6wMsBIUXKlCzX5W93NItsEooUkrSBqsSabn09et962VhzOU1NIAJ1fZ+qnoCUuebpELWVdrLOlKSAO621QQ1hQAUgCvBTHLpFw4LWBLBugAud6xaYCYzL06h+0YnxfYCqeFS1J8wgW3EMDiV4ZWqq0WqO8EkFL7BYvW9HrBBh5zykrSAoab7AgWZqVclPICkASDFCWA6k61d8bFy7E3v4rUccorc2mpVZ+bquRtR3Acmh52BisGIU5dLkmpJJJuLv3bAR1MUpYDEJo9mBYVDAV8ucA/IFqAtcv6el4OOGMWl9PUG/wBp2tezNAThBqDFhqs9nHmKCCPhzCklyD3akUNgaP5i+3rAaL9FSbpFC9t4bx2ZS5KdU1aUJs6iAHvc0h+Se6Hvv5wziMahC0IUoBUwkIBNVFIcsN6QFHM+I+Xj/wAyg/u6lfcIiq+KmAH15h8pSz9wguaE8AE4n4t4QD9WjETDsBJWPmRARhuPEDNpmOMqYCqSMP2OlRUAGIU4Szki3WNuaM4wqB/aic7f8ClXq6Q/m1HgOp3xYLN+j8Uxp4VJ+ZTESX8UZ6UtKyufpHMq+/SY0jFSkrTUsLuCzdXigIMxKkhTgGhclx71EALj4mZkajKV6diVrH/1xGzDifNZ4B/Q8pQFU9o8yv8A6k9IKJ2KCEmVPDyydIU5o71NqRSZ/nqsJhhIQjtJYstLnu3AoCLm7wGe8R4nRh1JT4pnccUZI8R9RT1gQk4fRUitGZjtYnnaCHifGhUwIcEJDjTV1KAeo8mihnu7cy3Pl8/4QFiiQpUohOrWoIIYsVCWohYT1YvXpHzCYdAcodKXYBVVKNaq6w7gJwbRQCik+Y28iKRwWMyYQNOpbkPRzye1fvgLTKZgI0rBKUrchtTghIb0u1jaLLFYZKVMhQGoakLSHBYqBStLMqgTdlVDdavL5B0FQBcd47DSHc1obWPIfaiTmyv1hQ5IBDPQ1HLzep5CA6m40p8fcUXYgkpp9k/VoagtHS8Q1yq7cvL+PrDGAVr7i+jfOvnWFNwapawH8QdAYKc1cKCTqHmAabUqBPgcxkkIJajAkB6lgGHP74NMtmpQpCgqilJqA22mrFied2IjIpUzUlJVplhZGkkghdWOgBlKF6kpHMwU8P8AEiZc2XJXM1S1KAXqSgMpJCk6FJfTpTp7pJcAklzAbMDGO/EjOCvGhctanwiuwKbaFrSJiVpI+0NSehR1gzyHiAzpmoLPYSpSnVUa1qOo38SUIT4mYkloyXF4p8ZihNDIxM2YhfNCwsqlLAJqygm+yjAbTwjxUnFyg9JgTUc2o49YG0cSTZWeTJUxSzLUUy0oB7oC0pUhQGxfU/nALwhxMrDqSsPR1NUggB1JpFxx3jJZx+GxMpVJsuWtxSstak16hmPlAbPGZzQ/EeL/AMsb3aNLQsFutozWZXiPF/5Y3zEBxkWZzJNApRQpIGkkkeYu0FGRlkuS1D7fkwDpmAJCmKmagetA1G6H5wZ5NkfbIUqYVgGgSFaaMOXnAMZ0V4tKkYZKVEUUonSD0TFFhMwxkgiRMkoTLDaipiSDyakXfFmWrwckz8IVI0+MJq4+0QXcim0ZhmHGWJml1TtVKMGvtSAGxl2rByp8v6gKJg/dUz+5r5xAnynqPdoJOAFpUteHIJTNBKUndSQdYO9Uj5RAzLLDhpxlrqGCkHmgkjbcMR5wECWpmby/p/CJ0vCLJdfiNa91xao+qH33iZl2EDEip6GotfZN2eLjCywsDSCp9kspTi5VMNwCzBPKA6ydOlQYWJSDaiu6Lb6dXk46RWZhKV2hJa7DqEABmfYJFYIJWFW2kIJUCCSNRtU2drgFgXp6VOORpOk6dYNQB4RdiSeRrTq9HgK6ViSheoVIv+bcosMTmhmyVjS6kJK0hqukHvBthez+kMIkCmmoqAeY5tuHhzGoQlNH1Dlav2uT2gJeLky5CAUVADAmWhIATTV2inmKAJ1Ul70VDOS8NHFrJlLWgJlTChagdS1NqJCfqJcMklyXNLxxlWWBTKKQrQl6qcJbkklieQru0EfD+E7Tt3UUgyJgJ1aWCkEO5oAKmtBAUOVY+YZcwssj9mRLKgjVNLJlhZUdRKqaQAmtiIreI+01vMB1kBYJbvBJKQRyB02BN4OMl4dTiZqhhVy0plsApJExMkFOkKTQdrOYEJLMgkklRZmvi5g0y5mEQlICUyFJHJkKSAG/rAA/0lKJhbw/tBUWmAFns4NOoA5w2mdrWakoStk9ApWoty5wxhU907nU9ukSJMtJUA1OQLH+sB6Sy+SOylblKEsf9IEZ9MP948V0yz8UmD/Jkth5QJJZADm5AFH6s0Z1jAf0/jv8rU3I0T+MAT8DZYnsEzSQorFqd1toKgloBeBcFNwmEMwntELZZSDVJbvEPew7sGGAzFE5OqWXG+3VmgHsTIC0qSQ4UCD5GkYVmvw8xScUuUiUSg6lS11KdA5qAoel43GVjHUoFJTpLOaA+Udz5etCgFFJIICgzh9x1gPLWWYk4edLWm6FomPcslR1DkxTqFo0Xi3IvpEs6WMxDzJSqB0qAUUvuFJZuoHWMrwU8KLLahcfP5tGrcP44zcDKUoj9Qr6MsjkkapS/ahtygBLIlultBWxfSXD6WelgUkqvQbtFxKlkpoCCEs4qRZ0gAsS1aWfoYZ4hy4SZvap8Ewuwd0ro7F9yyvfziDOnlRANg7pbU5uKMGVtUmqtoC7wWFUt0pUpRJIIKyrSz/YJqxTZz3ma0PnIyZa1BKtKUqQkEaXWWPdoQD4ySavS4hmXj+zQEAnftCGcOB3U3CSAB3jWouWMWBzRCEplqYITdJJS5qbhyrqkAEbkkkQFMnLCoLJchJU6kuAQj1oHKEBz3tR5RJzTh89nLCHC1qEu1dRQlRq31V3HLqYlTuIJaEsNCXICE+ArCWDkaiwuHVWpodRafKzeWUykqKTpVqJ1UCv3gbtqASBcgNQOAFgMVOUpKUo1KUaS0ghzVwjvVsdqwccIYpUsYhMyXMQkylBSVSVAhkminT3Wdrw9w1hO00KSg6zqWP8JWqlKAUq1u6I0zHYTtJS5ZrrQU+4b0gMd4fzMYMmZLW84oCSV69DAfWQLspqg7mKHizGT8RMMyadd2aqUA7S7aRT5R3NSs1uaP5tX5xLlYahKqJZ67i33wFBKkdxJId6tvuRFnkWUBc0AguohIqbnlXrHJFWFB+Agr4EwerEI5JL084DXJKGSBdgB7Rm8yTr4hxYDucuKR66be8aWIAMKluJpvXAJP8A7kj8ICHwpw/ipU8JmdoJZAKnJ0kUvyVe0FkrIzhlrmSO/r8SCw6uD5/fF+RAfxnxNisIRoRL0KHdWQpRcXBTQAtWAScRjVTT2spKULdKGUO6fyIvsMtOHlhK1OXJO59oDMBxlP7NEyYETFn6gGhgfeLrD8ULmIJEgJVUEu+3uYDzorCgtMlk6CWIZ9CwCyT0LKKS9dJ3g/8AhZmEsT5uHmj9XPQmjliRqQTWxqiAzDYMplhL1UXUBcK8KQerFW25teG5GNVJXLWgspKik0uFUFDcOkVgNE4nwCpfa4aZcBXZKNlNVL9SABAhleJQX1AO5d1VSEXszKr1sKGDninjHCYjK+3mB8SlglIBB7RqEndAAc+nOMcyXNVpm+KkxXfLVYvqbleA1HLcPqmLIrpYJBYaVK1KoCGLJDkkFmJNqSf7OpWTMLzFqOkOfEoPZ2B3O9D9UXZwA0ua6QHNWdNC77BVBTY+cGGXAp0nSHIUlCG7qQA5dnZyxUS5veACsXwEolDXUkl9JI1MCRqozd7k7l2ADkfA/A+jEKM1IWkJUAbt4QBQsXBPO3OxTl2WaySagpFr7qo7MCSk0F0iCSRhkpsAHLnzgI+AyiVJDIQE9eb9TWJkfYUBlPGeQGRPUtIaVNLgirKupJ9XMDuLnOKU39Y2vN8uTOlKQoPQ6eimLGMWnyWcG4cH0LNSgsYBrASHI6lhS356Rp3AmRKkpWtfiUWHlQvyu8ZvllJg2evnf+EbHw/iNchJ5U9oCxgCkH+8sz/sB/vEHpgCXO/vEQBpP6PKQW8R1avkPugD2KviTJRipBlmlQoG7Eflom4TUEDWSVM5/hEaRjtSye8EtpAKSHL3tAAmByJQVUaQkMzB3DfKLXDSlS1FQHoRuHtTpBLiMCCaADqBWvtFfNIlmqSzgOd/y8AA47hvDY5PakHC9nRM5R1qWkEvqQzhmGkqL03EC2N+H8+fLXNwpRiZfOW6SVCtEqAdjyMU2PzJWnswSxvzY8+frGgZVxSVYNElAMgoupDMoBmZ9zAZpj8DiJilyZUqarsgy5fZKJGpiVEM4ct7DlA32RlLIUNKkqFD3SCKsxtSNuw3EJRMUmTrMwtrWtRPdIZ1VLkNTaL2QZCpnaTpUqdOUNKlrlpFEDwgFzc3gM74OzIzQCQGSpvUaSHoxDF+biNNwYDJIeqdIDuAC2q31i7E07yuUQsbhsuLmSjsVuSVygRXd0Duqp6xeZBJQGLLOnwuybbs5rU3POAvMDNQnTqISpbhILAncgbmzxYiM+48yaaqYjGYZZPYJqhJLpYvqQKgULKDVA3gkyPPJs2TLWuQtJUl1NpodqEuxFRAX0KK3J8VMXrExLaVkAsQ4enQ0a0WUBGxUlJB1FQBFWUR7NvGOcQrCcROooJ7RRQVJICga0VY3840rjoKGEUtIcylonXb9koK9bM3WM5Tx60zEtKlTkLQFSe0T/zEkJWF0BPiIu4KaXgOcqlCaUJT3lhQokEmvQVH3Rr2X4QSZYS9BUkwH4XO8PLy6XNkiVhUzkpUqoRpU/edR8RDKHMtQRAwGc/TJiUpR9JCaKJdKWJAfSQCtnJJIsAN4A9zLCdvLVLCilExCklSFEKGoUKCLG9YyZXBcz9KmRLxaxNTKE0Ti+sCgL18g1qxsciUEpCQAAAAAKAAUAA2EBSJB/tAtTM+BYH/AFJgIWK4NxyGfNp1SwoR+Jivzbh/HyUhSs1nMSGZ940CYqas6AlB7vjNn8miumcLqUtBWoHSRTahe3O3tADcrgnNKH9KzHI3c/LS0Oq4QzlI7uZ6vNI//Mwc5mFaO4e8CG9IdweK1pcghiQX5i8B5amh5lfwtFvIximZLdd/6xUKUkncU9/eJMucAmigT+dtoC/l4lMlBF1KYk2L3/jHH6VWSGc3HMM1+prFMvEualz1PKHxiqMG+RgLtGYsQoEA7lRcHb3uIvMFxKEJNVB686l6genzgIE4JlMedK+zxEOdy7FSVGgp/hsIDSMHni8SyJkw9mpioCmoBwyzTbYQaYbM20aSkBO1nFqDncRimV8Vy5bhSnSXFrPvy5xZ4jjJBIVLmJJPiq3L2oIDbZGbgpSapf7QY9H5bxJw+PC1MCOYvtQ36vGe5fxGibhQpMxBLHUAoEprQlO1iKc4uMrzJbYYJ7xmTiFKZ2lhLkO3PTWAJOIMMqZhZyEeNUtQTaqmoK06RgOZ5fPw61GZJmSnJdSpZA5HvAFJ2cvs8ejhCIgPMGoqq7lrkvBv8Nc07HEJRcLIQTS6mO9b2q9/TUsy4Vws9zNkS1Ehn0gFvMMYBZ3wlmSsQqZInhMpJCkBQWpYAamoFzYsb1gNQEVysrH0pM+jiUqWeZdSVCvRj7xKwU7UhJd6B73brX3gc4m4jnynTKlLTymFOr2Fh6vAXOaZ7JwweasI5C5PRIFT7QD538Tpiu7hUdm/15rUqRYEjyd/KBHNlKU6pkzUsq8dFE/y8oHpyUqA1Otn6V8v6QGlZJ8UUgCViSVmrzA1/wDT3WHSsFP9odMt5XZrS9CV8wDV23JjDUyCliElLH6oaLPDZ9pBQrvJUGIU12b5Ur0gBSXP329YdMx6N+aVe5isQp+Yva39YkS/z+d4CWSeSQG/LwkEEv3b0YVJ82EMbXj4U1r5wHSgks6UmpNYdAcuwApQdaQyFD8I6RM8/wCMA4MElw7eV4elYdKSe6lizUFoihVRyHL+USEYrp7mjQEuVISHUAAX2DFo1bgbMVhGClB2mAzFEkmh1lnPQCkZGZrsAfLz5Rp+QK+jIkqWhSRLkp71LkFR8y5ZhAahKmu7bFo7eB3h/EqSklSgoOTMNQQoly4NAOo5QpnGElRIlrBYVoflzHXrAX82aEhyWED+ecRmRNKHHhBAZ6l6H2EPSp3aS1TJyyiXdnagrXlXaAXP8/TMmqUKOXf/AAigfqze8Bd5fxkUze8KG4/H74tM34hlrlgCuobi3WsZNi8zF7fIvESdxEsV8I9rDy8/WAkZ/iDrag/dDfde8VKJ7F6OfwhjMc11l0kP1B/JtDvD3C07HTxLlpI+2VeFA3UogewudoDrE5x3VGwB8W3IQM4zMFrBYsGF722owqPmI3MfArDK09piJ5YVCdCQ/wDhBSpt+cXuR/CjL8KUqTJ7RaS4XNUZhBG4FEg+QEB5slml2qPfb5PXyiwCVABRsd9NPN6Rb8MZOgTZfa97vA6WJ5iriwNW5CL/AInwqVM4dK0hPp4QejUP+naACwuOaQxg5rIOr6p0K3dqfzpE6TMlKoFl+WkkvyPKAZUeUdirc4n/AKHJDuzcx5e1xDS8Ey9IKSoXG3O9jQiAilFw35Ijoo2Jb89POLGXl5KhqAdQBAJ+rz+RrH3spZqZsoV3V/KsA3gpeiaDoUWNFEhrOCDtXpF/hOKxImmRMmBaHRMILXKQqiti5FLUimTOw4r28txsyi7dW9YkJ49RKUEIweGn9nRM5epK183IFgaB9gIA7zLP0TcMlMmYjvKHaA+LQgFk0u5PPaOchxUpCtalrMxQotSFFCfIJc+p9IAcX8RJsxSVIw+GklP2Zb6ibOSqLPL/AIpTiU99Eg1YiUFJciurSQQPJ4Ap434lRKlypZ0Tla5hIROAADJbWGd3dgbQBzeKFHwyJQvfWthTmoCO83zcT0ETvoqp6lApmyJSkGl9aiwWkh7h3asDyUkEg3BB9D99jAWkrileoOiUw2CDY9SSRGkngzDzsLJnyp01PaaXcIWATQ0ah1Frxj0+XVxz5/wjUuA8Y+HlAuP1olhjYKWHobudnEBc4D4Myiyl4icxDlKUoln1LEj0g7yPh6Rg5fZyEBCXctUlXNRNVHziX9KQFplv3iCQOgp/KJEAoTQobmzGBNSwdhU05CA865F+3A2e3rE/iRZ7NZcv+sD9AsADyaFCgM9xP7TE+a/wiVkKR+qpfW/tChQBNhUjUKfWA9HFIr8eojHTwKATpjAUaqbcoUKAkZwO+P8ApJ/2qgHwwhQoD5KV3j5mH0n8+kfIUA6D90cP+P3QoUA+pXf/ANQ/CLTE1SP3fxj7CgIWPuPMxovBtZUt9sShuneTChQGru+Y+UqnRybcov4UKAUBHH+IUgK0qUnuGxI/5czlCh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3800" name="AutoShape 8" descr="data:image/jpg;base64,/9j/4AAQSkZJRgABAQAAAQABAAD/2wCEAAkGBhQSERQUExQVFBUWFRoWFxgXFxoXHxkYFRwaGBwcGBodHCYgFxomGhoUHy8gJCcpLCwsGB8xNTAqNiYrLCkBCQoKBQUFDQUFDSkYEhgpKSkpKSkpKSkpKSkpKSkpKSkpKSkpKSkpKSkpKSkpKSkpKSkpKSkpKSkpKSkpKSkpKf/AABEIAMIAoAMBIgACEQEDEQH/xAAcAAABBQEBAQAAAAAAAAAAAAAGAAMEBQcCCAH/xABHEAABAgQEAwYCBgcGBAcAAAABAhEAAyExBAUSQQZRYRMiMnGBkQehFEJSscHwFSMzctHh8RYmYnWCsjRDc3QlRJKis8PT/8QAFAEBAAAAAAAAAAAAAAAAAAAAAP/EABQRAQAAAAAAAAAAAAAAAAAAAAD/2gAMAwEAAhEDEQA/AATtD15fm0Oonv57U8oja4kSl7eggNU+Cav+KD7y2+canGV/BMnVin5Sz81xqkAoUcrmAByW+UU0ni2QpRSFhgSArYlJYh9yIBcSy+4/5++kAsqW8xTeny+Vo0xOKQvdJ6UND+TA3mPDBTMMyWAUn6rVBYn1BMBBwMjmaEOa+1oNsN4E/uj7hAvgZBHsCxpQ1/GCaStpYJ2SD7CAfhRzLW4B5h/eOoBQoUKAUBWFmqVjc3AJDS5AFTQ9iq3KsGsCWXj/AMQzT/p4f/41QFbJ47myu7NSmYBuDoPyBBiNmXHRnDQAJaTerktW7BhFRnOHIX3m+R+cUpFb6RzrAabwDiwpE1ILkKB6swEO8Q5crtkLBUxIcOWBBG1g4b26wK/DzG6MYUbTZah6oIUK701RoWKxIE2XLVp0zApnNdSasOdHgPLsq8TJKN62MNSJXKLCRLu4oKly1N4DQfg7OTLOMUtSUpSiWVEkAADW5J2iy4l+L8tA04NInKq61ApQG5WKvu6xky89UUzJMhRCFlIUAD+sCXYKN9DklmrvDUvDKUR8h+N67wFzjM8nYlWqfMMxVhUgaRySmh86+cfcrn9msaiSA2nQUuDuXNbfZAJ5w/hMvCTp1ipAY0pendPlBVhOHJakpYB1FiTpDE1cAuVb2AttWAcwOcp0pPbLSpIJ0slSg4aigVFrvUeLzcxyfiN0JCiZhYOpKaP1Lt6eV6wL5XkBCphWoKSmgSUDSHDB9J7xNDYtTm0MKy4SnUsAufrNoDvRlFLHmQR1TWA0XDYyXNZmL8x+eUS1SQUlOxDe9ICskBQnxSgoBwNKlaSDUK5kuW0sRygqyzMDMA1JYs7jwny3HqBATZcvSABYAD2pHUKFAKFChQCgKy6cTmWbJa0qR7dmq3uYNYC8pWP05j0/aw0gt5OD98BFlZGFIBAqw8+tIFc7wBQWbyDEv5AOTYRr8zAJOzNypHyRhZctylKUvcs3ubn1gM8+G+BnJxJUuVNTL7NXeWkpAU6W06gC5D+0aDmOVS56NEwOLgihSdlJN0qHOFh8xC1EIBUBTVs/KOc0zmVhkhc5WhJLOxP3CA83yJdIezZITIPNRCQepvs1A8OYKXS2/wCa+bxXcRzv1stA+zq2uokOfQCAiZcoAhmol9rDz++LjKVa1rcs9ARyFCep2+UUuGlkhnNgL2Fq1qHanSCPLJISQoB2rdtiwfatT5QBDleB1TZpQWEoEA/Wdh3bnvE6XA6xc5aBrAVoKgghViACRq7pfSDpKQTS5ALxWZdjOz7w736sJZmck6jqGwcjrYGLDLcfoUFHUoguSWJJqTuwADJA5+hgLrLp4VMUHJO6Vd5tINQPtE6vRqUEUPEc86itLklikmgALFWkbBigA3atHi8w2KabrIrpCL3UX+QBJUf3eUDfEZOsV+0SWYAhRJApYEpT+TAVOGzucmYFJKtSS1yXDk1vqDmrgu8aVwxxLNmy0KUkLQQxKU6VJajFIff931jPESdVLD2dj86sfSLPLOG1FQWltQNwopUN+6oVBAbpzgNcROBo9eX8ocgYyjHThoTNIUXA1FIq3iDg3IYinOCYQH2FChQCgAytbcR4sEvqwcsgcgCkN7v7wfGM8wZ/vPP/AOwT/uTAaEtLgiKHKspnJStCyOzJLB39KuQLFvOL8mElQNi8BB1S8NL7xCQNzv8AxjLOPeKk4uchMp+zl7mgUo+tm3jVs2yxGIlKlrDg26HYjqDGQcSZCrCrZaRzSoVCgPyKbQFDIl09/wCW/n7wM8SzR9IXXwJSilO8A5HoTBhJQACpXhSCpX7qQST7CM4EwzpqiaBalKVXmSo/f8oC6wMsBIUXKlCzX5W93NItsEooUkrSBqsSabn09et962VhzOU1NIAJ1fZ+qnoCUuebpELWVdrLOlKSAO621QQ1hQAUgCvBTHLpFw4LWBLBugAud6xaYCYzL06h+0YnxfYCqeFS1J8wgW3EMDiV4ZWqq0WqO8EkFL7BYvW9HrBBh5zykrSAoab7AgWZqVclPICkASDFCWA6k61d8bFy7E3v4rUccorc2mpVZ+bquRtR3Acmh52BisGIU5dLkmpJJJuLv3bAR1MUpYDEJo9mBYVDAV8ucA/IFqAtcv6el4OOGMWl9PUG/wBp2tezNAThBqDFhqs9nHmKCCPhzCklyD3akUNgaP5i+3rAaL9FSbpFC9t4bx2ZS5KdU1aUJs6iAHvc0h+Se6Hvv5wziMahC0IUoBUwkIBNVFIcsN6QFHM+I+Xj/wAyg/u6lfcIiq+KmAH15h8pSz9wguaE8AE4n4t4QD9WjETDsBJWPmRARhuPEDNpmOMqYCqSMP2OlRUAGIU4Szki3WNuaM4wqB/aic7f8ClXq6Q/m1HgOp3xYLN+j8Uxp4VJ+ZTESX8UZ6UtKyufpHMq+/SY0jFSkrTUsLuCzdXigIMxKkhTgGhclx71EALj4mZkajKV6diVrH/1xGzDifNZ4B/Q8pQFU9o8yv8A6k9IKJ2KCEmVPDyydIU5o71NqRSZ/nqsJhhIQjtJYstLnu3AoCLm7wGe8R4nRh1JT4pnccUZI8R9RT1gQk4fRUitGZjtYnnaCHifGhUwIcEJDjTV1KAeo8mihnu7cy3Pl8/4QFiiQpUohOrWoIIYsVCWohYT1YvXpHzCYdAcodKXYBVVKNaq6w7gJwbRQCik+Y28iKRwWMyYQNOpbkPRzye1fvgLTKZgI0rBKUrchtTghIb0u1jaLLFYZKVMhQGoakLSHBYqBStLMqgTdlVDdavL5B0FQBcd47DSHc1obWPIfaiTmyv1hQ5IBDPQ1HLzep5CA6m40p8fcUXYgkpp9k/VoagtHS8Q1yq7cvL+PrDGAVr7i+jfOvnWFNwapawH8QdAYKc1cKCTqHmAabUqBPgcxkkIJajAkB6lgGHP74NMtmpQpCgqilJqA22mrFied2IjIpUzUlJVplhZGkkghdWOgBlKF6kpHMwU8P8AEiZc2XJXM1S1KAXqSgMpJCk6FJfTpTp7pJcAklzAbMDGO/EjOCvGhctanwiuwKbaFrSJiVpI+0NSehR1gzyHiAzpmoLPYSpSnVUa1qOo38SUIT4mYkloyXF4p8ZihNDIxM2YhfNCwsqlLAJqygm+yjAbTwjxUnFyg9JgTUc2o49YG0cSTZWeTJUxSzLUUy0oB7oC0pUhQGxfU/nALwhxMrDqSsPR1NUggB1JpFxx3jJZx+GxMpVJsuWtxSstak16hmPlAbPGZzQ/EeL/AMsb3aNLQsFutozWZXiPF/5Y3zEBxkWZzJNApRQpIGkkkeYu0FGRlkuS1D7fkwDpmAJCmKmagetA1G6H5wZ5NkfbIUqYVgGgSFaaMOXnAMZ0V4tKkYZKVEUUonSD0TFFhMwxkgiRMkoTLDaipiSDyakXfFmWrwckz8IVI0+MJq4+0QXcim0ZhmHGWJml1TtVKMGvtSAGxl2rByp8v6gKJg/dUz+5r5xAnynqPdoJOAFpUteHIJTNBKUndSQdYO9Uj5RAzLLDhpxlrqGCkHmgkjbcMR5wECWpmby/p/CJ0vCLJdfiNa91xao+qH33iZl2EDEip6GotfZN2eLjCywsDSCp9kspTi5VMNwCzBPKA6ydOlQYWJSDaiu6Lb6dXk46RWZhKV2hJa7DqEABmfYJFYIJWFW2kIJUCCSNRtU2drgFgXp6VOORpOk6dYNQB4RdiSeRrTq9HgK6ViSheoVIv+bcosMTmhmyVjS6kJK0hqukHvBthez+kMIkCmmoqAeY5tuHhzGoQlNH1Dlav2uT2gJeLky5CAUVADAmWhIATTV2inmKAJ1Ul70VDOS8NHFrJlLWgJlTChagdS1NqJCfqJcMklyXNLxxlWWBTKKQrQl6qcJbkklieQru0EfD+E7Tt3UUgyJgJ1aWCkEO5oAKmtBAUOVY+YZcwssj9mRLKgjVNLJlhZUdRKqaQAmtiIreI+01vMB1kBYJbvBJKQRyB02BN4OMl4dTiZqhhVy0plsApJExMkFOkKTQdrOYEJLMgkklRZmvi5g0y5mEQlICUyFJHJkKSAG/rAA/0lKJhbw/tBUWmAFns4NOoA5w2mdrWakoStk9ApWoty5wxhU907nU9ukSJMtJUA1OQLH+sB6Sy+SOylblKEsf9IEZ9MP948V0yz8UmD/Jkth5QJJZADm5AFH6s0Z1jAf0/jv8rU3I0T+MAT8DZYnsEzSQorFqd1toKgloBeBcFNwmEMwntELZZSDVJbvEPew7sGGAzFE5OqWXG+3VmgHsTIC0qSQ4UCD5GkYVmvw8xScUuUiUSg6lS11KdA5qAoel43GVjHUoFJTpLOaA+Udz5etCgFFJIICgzh9x1gPLWWYk4edLWm6FomPcslR1DkxTqFo0Xi3IvpEs6WMxDzJSqB0qAUUvuFJZuoHWMrwU8KLLahcfP5tGrcP44zcDKUoj9Qr6MsjkkapS/ahtygBLIlultBWxfSXD6WelgUkqvQbtFxKlkpoCCEs4qRZ0gAsS1aWfoYZ4hy4SZvap8Ewuwd0ro7F9yyvfziDOnlRANg7pbU5uKMGVtUmqtoC7wWFUt0pUpRJIIKyrSz/YJqxTZz3ma0PnIyZa1BKtKUqQkEaXWWPdoQD4ySavS4hmXj+zQEAnftCGcOB3U3CSAB3jWouWMWBzRCEplqYITdJJS5qbhyrqkAEbkkkQFMnLCoLJchJU6kuAQj1oHKEBz3tR5RJzTh89nLCHC1qEu1dRQlRq31V3HLqYlTuIJaEsNCXICE+ArCWDkaiwuHVWpodRafKzeWUykqKTpVqJ1UCv3gbtqASBcgNQOAFgMVOUpKUo1KUaS0ghzVwjvVsdqwccIYpUsYhMyXMQkylBSVSVAhkminT3Wdrw9w1hO00KSg6zqWP8JWqlKAUq1u6I0zHYTtJS5ZrrQU+4b0gMd4fzMYMmZLW84oCSV69DAfWQLspqg7mKHizGT8RMMyadd2aqUA7S7aRT5R3NSs1uaP5tX5xLlYahKqJZ67i33wFBKkdxJId6tvuRFnkWUBc0AguohIqbnlXrHJFWFB+Agr4EwerEI5JL084DXJKGSBdgB7Rm8yTr4hxYDucuKR66be8aWIAMKluJpvXAJP8A7kj8ICHwpw/ipU8JmdoJZAKnJ0kUvyVe0FkrIzhlrmSO/r8SCw6uD5/fF+RAfxnxNisIRoRL0KHdWQpRcXBTQAtWAScRjVTT2spKULdKGUO6fyIvsMtOHlhK1OXJO59oDMBxlP7NEyYETFn6gGhgfeLrD8ULmIJEgJVUEu+3uYDzorCgtMlk6CWIZ9CwCyT0LKKS9dJ3g/8AhZmEsT5uHmj9XPQmjliRqQTWxqiAzDYMplhL1UXUBcK8KQerFW25teG5GNVJXLWgspKik0uFUFDcOkVgNE4nwCpfa4aZcBXZKNlNVL9SABAhleJQX1AO5d1VSEXszKr1sKGDninjHCYjK+3mB8SlglIBB7RqEndAAc+nOMcyXNVpm+KkxXfLVYvqbleA1HLcPqmLIrpYJBYaVK1KoCGLJDkkFmJNqSf7OpWTMLzFqOkOfEoPZ2B3O9D9UXZwA0ua6QHNWdNC77BVBTY+cGGXAp0nSHIUlCG7qQA5dnZyxUS5veACsXwEolDXUkl9JI1MCRqozd7k7l2ADkfA/A+jEKM1IWkJUAbt4QBQsXBPO3OxTl2WaySagpFr7qo7MCSk0F0iCSRhkpsAHLnzgI+AyiVJDIQE9eb9TWJkfYUBlPGeQGRPUtIaVNLgirKupJ9XMDuLnOKU39Y2vN8uTOlKQoPQ6eimLGMWnyWcG4cH0LNSgsYBrASHI6lhS356Rp3AmRKkpWtfiUWHlQvyu8ZvllJg2evnf+EbHw/iNchJ5U9oCxgCkH+8sz/sB/vEHpgCXO/vEQBpP6PKQW8R1avkPugD2KviTJRipBlmlQoG7Eflom4TUEDWSVM5/hEaRjtSye8EtpAKSHL3tAAmByJQVUaQkMzB3DfKLXDSlS1FQHoRuHtTpBLiMCCaADqBWvtFfNIlmqSzgOd/y8AA47hvDY5PakHC9nRM5R1qWkEvqQzhmGkqL03EC2N+H8+fLXNwpRiZfOW6SVCtEqAdjyMU2PzJWnswSxvzY8+frGgZVxSVYNElAMgoupDMoBmZ9zAZpj8DiJilyZUqarsgy5fZKJGpiVEM4ct7DlA32RlLIUNKkqFD3SCKsxtSNuw3EJRMUmTrMwtrWtRPdIZ1VLkNTaL2QZCpnaTpUqdOUNKlrlpFEDwgFzc3gM74OzIzQCQGSpvUaSHoxDF+biNNwYDJIeqdIDuAC2q31i7E07yuUQsbhsuLmSjsVuSVygRXd0Duqp6xeZBJQGLLOnwuybbs5rU3POAvMDNQnTqISpbhILAncgbmzxYiM+48yaaqYjGYZZPYJqhJLpYvqQKgULKDVA3gkyPPJs2TLWuQtJUl1NpodqEuxFRAX0KK3J8VMXrExLaVkAsQ4enQ0a0WUBGxUlJB1FQBFWUR7NvGOcQrCcROooJ7RRQVJICga0VY3840rjoKGEUtIcylonXb9koK9bM3WM5Tx60zEtKlTkLQFSe0T/zEkJWF0BPiIu4KaXgOcqlCaUJT3lhQokEmvQVH3Rr2X4QSZYS9BUkwH4XO8PLy6XNkiVhUzkpUqoRpU/edR8RDKHMtQRAwGc/TJiUpR9JCaKJdKWJAfSQCtnJJIsAN4A9zLCdvLVLCilExCklSFEKGoUKCLG9YyZXBcz9KmRLxaxNTKE0Ti+sCgL18g1qxsciUEpCQAAAAAKAAUAA2EBSJB/tAtTM+BYH/AFJgIWK4NxyGfNp1SwoR+Jivzbh/HyUhSs1nMSGZ940CYqas6AlB7vjNn8miumcLqUtBWoHSRTahe3O3tADcrgnNKH9KzHI3c/LS0Oq4QzlI7uZ6vNI//Mwc5mFaO4e8CG9IdweK1pcghiQX5i8B5amh5lfwtFvIximZLdd/6xUKUkncU9/eJMucAmigT+dtoC/l4lMlBF1KYk2L3/jHH6VWSGc3HMM1+prFMvEualz1PKHxiqMG+RgLtGYsQoEA7lRcHb3uIvMFxKEJNVB686l6genzgIE4JlMedK+zxEOdy7FSVGgp/hsIDSMHni8SyJkw9mpioCmoBwyzTbYQaYbM20aSkBO1nFqDncRimV8Vy5bhSnSXFrPvy5xZ4jjJBIVLmJJPiq3L2oIDbZGbgpSapf7QY9H5bxJw+PC1MCOYvtQ36vGe5fxGibhQpMxBLHUAoEprQlO1iKc4uMrzJbYYJ7xmTiFKZ2lhLkO3PTWAJOIMMqZhZyEeNUtQTaqmoK06RgOZ5fPw61GZJmSnJdSpZA5HvAFJ2cvs8ejhCIgPMGoqq7lrkvBv8Nc07HEJRcLIQTS6mO9b2q9/TUsy4Vws9zNkS1Ehn0gFvMMYBZ3wlmSsQqZInhMpJCkBQWpYAamoFzYsb1gNQEVysrH0pM+jiUqWeZdSVCvRj7xKwU7UhJd6B73brX3gc4m4jnynTKlLTymFOr2Fh6vAXOaZ7JwweasI5C5PRIFT7QD538Tpiu7hUdm/15rUqRYEjyd/KBHNlKU6pkzUsq8dFE/y8oHpyUqA1Otn6V8v6QGlZJ8UUgCViSVmrzA1/wDT3WHSsFP9odMt5XZrS9CV8wDV23JjDUyCliElLH6oaLPDZ9pBQrvJUGIU12b5Ur0gBSXP329YdMx6N+aVe5isQp+Yva39YkS/z+d4CWSeSQG/LwkEEv3b0YVJ82EMbXj4U1r5wHSgks6UmpNYdAcuwApQdaQyFD8I6RM8/wCMA4MElw7eV4elYdKSe6lizUFoihVRyHL+USEYrp7mjQEuVISHUAAX2DFo1bgbMVhGClB2mAzFEkmh1lnPQCkZGZrsAfLz5Rp+QK+jIkqWhSRLkp71LkFR8y5ZhAahKmu7bFo7eB3h/EqSklSgoOTMNQQoly4NAOo5QpnGElRIlrBYVoflzHXrAX82aEhyWED+ecRmRNKHHhBAZ6l6H2EPSp3aS1TJyyiXdnagrXlXaAXP8/TMmqUKOXf/AAigfqze8Bd5fxkUze8KG4/H74tM34hlrlgCuobi3WsZNi8zF7fIvESdxEsV8I9rDy8/WAkZ/iDrag/dDfde8VKJ7F6OfwhjMc11l0kP1B/JtDvD3C07HTxLlpI+2VeFA3UogewudoDrE5x3VGwB8W3IQM4zMFrBYsGF722owqPmI3MfArDK09piJ5YVCdCQ/wDhBSpt+cXuR/CjL8KUqTJ7RaS4XNUZhBG4FEg+QEB5slml2qPfb5PXyiwCVABRsd9NPN6Rb8MZOgTZfa97vA6WJ5iriwNW5CL/AInwqVM4dK0hPp4QejUP+naACwuOaQxg5rIOr6p0K3dqfzpE6TMlKoFl+WkkvyPKAZUeUdirc4n/AKHJDuzcx5e1xDS8Ey9IKSoXG3O9jQiAilFw35Ijoo2Jb89POLGXl5KhqAdQBAJ+rz+RrH3spZqZsoV3V/KsA3gpeiaDoUWNFEhrOCDtXpF/hOKxImmRMmBaHRMILXKQqiti5FLUimTOw4r28txsyi7dW9YkJ49RKUEIweGn9nRM5epK183IFgaB9gIA7zLP0TcMlMmYjvKHaA+LQgFk0u5PPaOchxUpCtalrMxQotSFFCfIJc+p9IAcX8RJsxSVIw+GklP2Zb6ibOSqLPL/AIpTiU99Eg1YiUFJciurSQQPJ4Ap434lRKlypZ0Tla5hIROAADJbWGd3dgbQBzeKFHwyJQvfWthTmoCO83zcT0ETvoqp6lApmyJSkGl9aiwWkh7h3asDyUkEg3BB9D99jAWkrileoOiUw2CDY9SSRGkngzDzsLJnyp01PaaXcIWATQ0ah1Frxj0+XVxz5/wjUuA8Y+HlAuP1olhjYKWHobudnEBc4D4Myiyl4icxDlKUoln1LEj0g7yPh6Rg5fZyEBCXctUlXNRNVHziX9KQFplv3iCQOgp/KJEAoTQobmzGBNSwdhU05CA865F+3A2e3rE/iRZ7NZcv+sD9AsADyaFCgM9xP7TE+a/wiVkKR+qpfW/tChQBNhUjUKfWA9HFIr8eojHTwKATpjAUaqbcoUKAkZwO+P8ApJ/2qgHwwhQoD5KV3j5mH0n8+kfIUA6D90cP+P3QoUA+pXf/ANQ/CLTE1SP3fxj7CgIWPuPMxovBtZUt9sShuneTChQGru+Y+UqnRybcov4UKAUBHH+IUgK0qUnuGxI/5czlCh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3802" name="AutoShape 10" descr="data:image/jpg;base64,/9j/4AAQSkZJRgABAQAAAQABAAD/2wCEAAkGBhQSERQUExQVFBUWFRoWFxgXFxoXHxkYFRwaGBwcGBodHCYgFxomGhoUHy8gJCcpLCwsGB8xNTAqNiYrLCkBCQoKBQUFDQUFDSkYEhgpKSkpKSkpKSkpKSkpKSkpKSkpKSkpKSkpKSkpKSkpKSkpKSkpKSkpKSkpKSkpKSkpKf/AABEIAMIAoAMBIgACEQEDEQH/xAAcAAABBQEBAQAAAAAAAAAAAAAGAAMEBQcCCAH/xABHEAABAgQEAwYCBgcGBAcAAAABAhEAAyExBAUSQQZRYRMiMnGBkQehFEJSscHwFSMzctHh8RYmYnWCsjRDc3QlRJKis8PT/8QAFAEBAAAAAAAAAAAAAAAAAAAAAP/EABQRAQAAAAAAAAAAAAAAAAAAAAD/2gAMAwEAAhEDEQA/AATtD15fm0Oonv57U8oja4kSl7eggNU+Cav+KD7y2+canGV/BMnVin5Sz81xqkAoUcrmAByW+UU0ni2QpRSFhgSArYlJYh9yIBcSy+4/5++kAsqW8xTeny+Vo0xOKQvdJ6UND+TA3mPDBTMMyWAUn6rVBYn1BMBBwMjmaEOa+1oNsN4E/uj7hAvgZBHsCxpQ1/GCaStpYJ2SD7CAfhRzLW4B5h/eOoBQoUKAUBWFmqVjc3AJDS5AFTQ9iq3KsGsCWXj/AMQzT/p4f/41QFbJ47myu7NSmYBuDoPyBBiNmXHRnDQAJaTerktW7BhFRnOHIX3m+R+cUpFb6RzrAabwDiwpE1ILkKB6swEO8Q5crtkLBUxIcOWBBG1g4b26wK/DzG6MYUbTZah6oIUK701RoWKxIE2XLVp0zApnNdSasOdHgPLsq8TJKN62MNSJXKLCRLu4oKly1N4DQfg7OTLOMUtSUpSiWVEkAADW5J2iy4l+L8tA04NInKq61ApQG5WKvu6xky89UUzJMhRCFlIUAD+sCXYKN9DklmrvDUvDKUR8h+N67wFzjM8nYlWqfMMxVhUgaRySmh86+cfcrn9msaiSA2nQUuDuXNbfZAJ5w/hMvCTp1ipAY0pendPlBVhOHJakpYB1FiTpDE1cAuVb2AttWAcwOcp0pPbLSpIJ0slSg4aigVFrvUeLzcxyfiN0JCiZhYOpKaP1Lt6eV6wL5XkBCphWoKSmgSUDSHDB9J7xNDYtTm0MKy4SnUsAufrNoDvRlFLHmQR1TWA0XDYyXNZmL8x+eUS1SQUlOxDe9ICskBQnxSgoBwNKlaSDUK5kuW0sRygqyzMDMA1JYs7jwny3HqBATZcvSABYAD2pHUKFAKFChQCgKy6cTmWbJa0qR7dmq3uYNYC8pWP05j0/aw0gt5OD98BFlZGFIBAqw8+tIFc7wBQWbyDEv5AOTYRr8zAJOzNypHyRhZctylKUvcs3ubn1gM8+G+BnJxJUuVNTL7NXeWkpAU6W06gC5D+0aDmOVS56NEwOLgihSdlJN0qHOFh8xC1EIBUBTVs/KOc0zmVhkhc5WhJLOxP3CA83yJdIezZITIPNRCQepvs1A8OYKXS2/wCa+bxXcRzv1stA+zq2uokOfQCAiZcoAhmol9rDz++LjKVa1rcs9ARyFCep2+UUuGlkhnNgL2Fq1qHanSCPLJISQoB2rdtiwfatT5QBDleB1TZpQWEoEA/Wdh3bnvE6XA6xc5aBrAVoKgghViACRq7pfSDpKQTS5ALxWZdjOz7w736sJZmck6jqGwcjrYGLDLcfoUFHUoguSWJJqTuwADJA5+hgLrLp4VMUHJO6Vd5tINQPtE6vRqUEUPEc86itLklikmgALFWkbBigA3atHi8w2KabrIrpCL3UX+QBJUf3eUDfEZOsV+0SWYAhRJApYEpT+TAVOGzucmYFJKtSS1yXDk1vqDmrgu8aVwxxLNmy0KUkLQQxKU6VJajFIff931jPESdVLD2dj86sfSLPLOG1FQWltQNwopUN+6oVBAbpzgNcROBo9eX8ocgYyjHThoTNIUXA1FIq3iDg3IYinOCYQH2FChQCgAytbcR4sEvqwcsgcgCkN7v7wfGM8wZ/vPP/AOwT/uTAaEtLgiKHKspnJStCyOzJLB39KuQLFvOL8mElQNi8BB1S8NL7xCQNzv8AxjLOPeKk4uchMp+zl7mgUo+tm3jVs2yxGIlKlrDg26HYjqDGQcSZCrCrZaRzSoVCgPyKbQFDIl09/wCW/n7wM8SzR9IXXwJSilO8A5HoTBhJQACpXhSCpX7qQST7CM4EwzpqiaBalKVXmSo/f8oC6wMsBIUXKlCzX5W93NItsEooUkrSBqsSabn09et962VhzOU1NIAJ1fZ+qnoCUuebpELWVdrLOlKSAO621QQ1hQAUgCvBTHLpFw4LWBLBugAud6xaYCYzL06h+0YnxfYCqeFS1J8wgW3EMDiV4ZWqq0WqO8EkFL7BYvW9HrBBh5zykrSAoab7AgWZqVclPICkASDFCWA6k61d8bFy7E3v4rUccorc2mpVZ+bquRtR3Acmh52BisGIU5dLkmpJJJuLv3bAR1MUpYDEJo9mBYVDAV8ucA/IFqAtcv6el4OOGMWl9PUG/wBp2tezNAThBqDFhqs9nHmKCCPhzCklyD3akUNgaP5i+3rAaL9FSbpFC9t4bx2ZS5KdU1aUJs6iAHvc0h+Se6Hvv5wziMahC0IUoBUwkIBNVFIcsN6QFHM+I+Xj/wAyg/u6lfcIiq+KmAH15h8pSz9wguaE8AE4n4t4QD9WjETDsBJWPmRARhuPEDNpmOMqYCqSMP2OlRUAGIU4Szki3WNuaM4wqB/aic7f8ClXq6Q/m1HgOp3xYLN+j8Uxp4VJ+ZTESX8UZ6UtKyufpHMq+/SY0jFSkrTUsLuCzdXigIMxKkhTgGhclx71EALj4mZkajKV6diVrH/1xGzDifNZ4B/Q8pQFU9o8yv8A6k9IKJ2KCEmVPDyydIU5o71NqRSZ/nqsJhhIQjtJYstLnu3AoCLm7wGe8R4nRh1JT4pnccUZI8R9RT1gQk4fRUitGZjtYnnaCHifGhUwIcEJDjTV1KAeo8mihnu7cy3Pl8/4QFiiQpUohOrWoIIYsVCWohYT1YvXpHzCYdAcodKXYBVVKNaq6w7gJwbRQCik+Y28iKRwWMyYQNOpbkPRzye1fvgLTKZgI0rBKUrchtTghIb0u1jaLLFYZKVMhQGoakLSHBYqBStLMqgTdlVDdavL5B0FQBcd47DSHc1obWPIfaiTmyv1hQ5IBDPQ1HLzep5CA6m40p8fcUXYgkpp9k/VoagtHS8Q1yq7cvL+PrDGAVr7i+jfOvnWFNwapawH8QdAYKc1cKCTqHmAabUqBPgcxkkIJajAkB6lgGHP74NMtmpQpCgqilJqA22mrFied2IjIpUzUlJVplhZGkkghdWOgBlKF6kpHMwU8P8AEiZc2XJXM1S1KAXqSgMpJCk6FJfTpTp7pJcAklzAbMDGO/EjOCvGhctanwiuwKbaFrSJiVpI+0NSehR1gzyHiAzpmoLPYSpSnVUa1qOo38SUIT4mYkloyXF4p8ZihNDIxM2YhfNCwsqlLAJqygm+yjAbTwjxUnFyg9JgTUc2o49YG0cSTZWeTJUxSzLUUy0oB7oC0pUhQGxfU/nALwhxMrDqSsPR1NUggB1JpFxx3jJZx+GxMpVJsuWtxSstak16hmPlAbPGZzQ/EeL/AMsb3aNLQsFutozWZXiPF/5Y3zEBxkWZzJNApRQpIGkkkeYu0FGRlkuS1D7fkwDpmAJCmKmagetA1G6H5wZ5NkfbIUqYVgGgSFaaMOXnAMZ0V4tKkYZKVEUUonSD0TFFhMwxkgiRMkoTLDaipiSDyakXfFmWrwckz8IVI0+MJq4+0QXcim0ZhmHGWJml1TtVKMGvtSAGxl2rByp8v6gKJg/dUz+5r5xAnynqPdoJOAFpUteHIJTNBKUndSQdYO9Uj5RAzLLDhpxlrqGCkHmgkjbcMR5wECWpmby/p/CJ0vCLJdfiNa91xao+qH33iZl2EDEip6GotfZN2eLjCywsDSCp9kspTi5VMNwCzBPKA6ydOlQYWJSDaiu6Lb6dXk46RWZhKV2hJa7DqEABmfYJFYIJWFW2kIJUCCSNRtU2drgFgXp6VOORpOk6dYNQB4RdiSeRrTq9HgK6ViSheoVIv+bcosMTmhmyVjS6kJK0hqukHvBthez+kMIkCmmoqAeY5tuHhzGoQlNH1Dlav2uT2gJeLky5CAUVADAmWhIATTV2inmKAJ1Ul70VDOS8NHFrJlLWgJlTChagdS1NqJCfqJcMklyXNLxxlWWBTKKQrQl6qcJbkklieQru0EfD+E7Tt3UUgyJgJ1aWCkEO5oAKmtBAUOVY+YZcwssj9mRLKgjVNLJlhZUdRKqaQAmtiIreI+01vMB1kBYJbvBJKQRyB02BN4OMl4dTiZqhhVy0plsApJExMkFOkKTQdrOYEJLMgkklRZmvi5g0y5mEQlICUyFJHJkKSAG/rAA/0lKJhbw/tBUWmAFns4NOoA5w2mdrWakoStk9ApWoty5wxhU907nU9ukSJMtJUA1OQLH+sB6Sy+SOylblKEsf9IEZ9MP948V0yz8UmD/Jkth5QJJZADm5AFH6s0Z1jAf0/jv8rU3I0T+MAT8DZYnsEzSQorFqd1toKgloBeBcFNwmEMwntELZZSDVJbvEPew7sGGAzFE5OqWXG+3VmgHsTIC0qSQ4UCD5GkYVmvw8xScUuUiUSg6lS11KdA5qAoel43GVjHUoFJTpLOaA+Udz5etCgFFJIICgzh9x1gPLWWYk4edLWm6FomPcslR1DkxTqFo0Xi3IvpEs6WMxDzJSqB0qAUUvuFJZuoHWMrwU8KLLahcfP5tGrcP44zcDKUoj9Qr6MsjkkapS/ahtygBLIlultBWxfSXD6WelgUkqvQbtFxKlkpoCCEs4qRZ0gAsS1aWfoYZ4hy4SZvap8Ewuwd0ro7F9yyvfziDOnlRANg7pbU5uKMGVtUmqtoC7wWFUt0pUpRJIIKyrSz/YJqxTZz3ma0PnIyZa1BKtKUqQkEaXWWPdoQD4ySavS4hmXj+zQEAnftCGcOB3U3CSAB3jWouWMWBzRCEplqYITdJJS5qbhyrqkAEbkkkQFMnLCoLJchJU6kuAQj1oHKEBz3tR5RJzTh89nLCHC1qEu1dRQlRq31V3HLqYlTuIJaEsNCXICE+ArCWDkaiwuHVWpodRafKzeWUykqKTpVqJ1UCv3gbtqASBcgNQOAFgMVOUpKUo1KUaS0ghzVwjvVsdqwccIYpUsYhMyXMQkylBSVSVAhkminT3Wdrw9w1hO00KSg6zqWP8JWqlKAUq1u6I0zHYTtJS5ZrrQU+4b0gMd4fzMYMmZLW84oCSV69DAfWQLspqg7mKHizGT8RMMyadd2aqUA7S7aRT5R3NSs1uaP5tX5xLlYahKqJZ67i33wFBKkdxJId6tvuRFnkWUBc0AguohIqbnlXrHJFWFB+Agr4EwerEI5JL084DXJKGSBdgB7Rm8yTr4hxYDucuKR66be8aWIAMKluJpvXAJP8A7kj8ICHwpw/ipU8JmdoJZAKnJ0kUvyVe0FkrIzhlrmSO/r8SCw6uD5/fF+RAfxnxNisIRoRL0KHdWQpRcXBTQAtWAScRjVTT2spKULdKGUO6fyIvsMtOHlhK1OXJO59oDMBxlP7NEyYETFn6gGhgfeLrD8ULmIJEgJVUEu+3uYDzorCgtMlk6CWIZ9CwCyT0LKKS9dJ3g/8AhZmEsT5uHmj9XPQmjliRqQTWxqiAzDYMplhL1UXUBcK8KQerFW25teG5GNVJXLWgspKik0uFUFDcOkVgNE4nwCpfa4aZcBXZKNlNVL9SABAhleJQX1AO5d1VSEXszKr1sKGDninjHCYjK+3mB8SlglIBB7RqEndAAc+nOMcyXNVpm+KkxXfLVYvqbleA1HLcPqmLIrpYJBYaVK1KoCGLJDkkFmJNqSf7OpWTMLzFqOkOfEoPZ2B3O9D9UXZwA0ua6QHNWdNC77BVBTY+cGGXAp0nSHIUlCG7qQA5dnZyxUS5veACsXwEolDXUkl9JI1MCRqozd7k7l2ADkfA/A+jEKM1IWkJUAbt4QBQsXBPO3OxTl2WaySagpFr7qo7MCSk0F0iCSRhkpsAHLnzgI+AyiVJDIQE9eb9TWJkfYUBlPGeQGRPUtIaVNLgirKupJ9XMDuLnOKU39Y2vN8uTOlKQoPQ6eimLGMWnyWcG4cH0LNSgsYBrASHI6lhS356Rp3AmRKkpWtfiUWHlQvyu8ZvllJg2evnf+EbHw/iNchJ5U9oCxgCkH+8sz/sB/vEHpgCXO/vEQBpP6PKQW8R1avkPugD2KviTJRipBlmlQoG7Eflom4TUEDWSVM5/hEaRjtSye8EtpAKSHL3tAAmByJQVUaQkMzB3DfKLXDSlS1FQHoRuHtTpBLiMCCaADqBWvtFfNIlmqSzgOd/y8AA47hvDY5PakHC9nRM5R1qWkEvqQzhmGkqL03EC2N+H8+fLXNwpRiZfOW6SVCtEqAdjyMU2PzJWnswSxvzY8+frGgZVxSVYNElAMgoupDMoBmZ9zAZpj8DiJilyZUqarsgy5fZKJGpiVEM4ct7DlA32RlLIUNKkqFD3SCKsxtSNuw3EJRMUmTrMwtrWtRPdIZ1VLkNTaL2QZCpnaTpUqdOUNKlrlpFEDwgFzc3gM74OzIzQCQGSpvUaSHoxDF+biNNwYDJIeqdIDuAC2q31i7E07yuUQsbhsuLmSjsVuSVygRXd0Duqp6xeZBJQGLLOnwuybbs5rU3POAvMDNQnTqISpbhILAncgbmzxYiM+48yaaqYjGYZZPYJqhJLpYvqQKgULKDVA3gkyPPJs2TLWuQtJUl1NpodqEuxFRAX0KK3J8VMXrExLaVkAsQ4enQ0a0WUBGxUlJB1FQBFWUR7NvGOcQrCcROooJ7RRQVJICga0VY3840rjoKGEUtIcylonXb9koK9bM3WM5Tx60zEtKlTkLQFSe0T/zEkJWF0BPiIu4KaXgOcqlCaUJT3lhQokEmvQVH3Rr2X4QSZYS9BUkwH4XO8PLy6XNkiVhUzkpUqoRpU/edR8RDKHMtQRAwGc/TJiUpR9JCaKJdKWJAfSQCtnJJIsAN4A9zLCdvLVLCilExCklSFEKGoUKCLG9YyZXBcz9KmRLxaxNTKE0Ti+sCgL18g1qxsciUEpCQAAAAAKAAUAA2EBSJB/tAtTM+BYH/AFJgIWK4NxyGfNp1SwoR+Jivzbh/HyUhSs1nMSGZ940CYqas6AlB7vjNn8miumcLqUtBWoHSRTahe3O3tADcrgnNKH9KzHI3c/LS0Oq4QzlI7uZ6vNI//Mwc5mFaO4e8CG9IdweK1pcghiQX5i8B5amh5lfwtFvIximZLdd/6xUKUkncU9/eJMucAmigT+dtoC/l4lMlBF1KYk2L3/jHH6VWSGc3HMM1+prFMvEualz1PKHxiqMG+RgLtGYsQoEA7lRcHb3uIvMFxKEJNVB686l6genzgIE4JlMedK+zxEOdy7FSVGgp/hsIDSMHni8SyJkw9mpioCmoBwyzTbYQaYbM20aSkBO1nFqDncRimV8Vy5bhSnSXFrPvy5xZ4jjJBIVLmJJPiq3L2oIDbZGbgpSapf7QY9H5bxJw+PC1MCOYvtQ36vGe5fxGibhQpMxBLHUAoEprQlO1iKc4uMrzJbYYJ7xmTiFKZ2lhLkO3PTWAJOIMMqZhZyEeNUtQTaqmoK06RgOZ5fPw61GZJmSnJdSpZA5HvAFJ2cvs8ejhCIgPMGoqq7lrkvBv8Nc07HEJRcLIQTS6mO9b2q9/TUsy4Vws9zNkS1Ehn0gFvMMYBZ3wlmSsQqZInhMpJCkBQWpYAamoFzYsb1gNQEVysrH0pM+jiUqWeZdSVCvRj7xKwU7UhJd6B73brX3gc4m4jnynTKlLTymFOr2Fh6vAXOaZ7JwweasI5C5PRIFT7QD538Tpiu7hUdm/15rUqRYEjyd/KBHNlKU6pkzUsq8dFE/y8oHpyUqA1Otn6V8v6QGlZJ8UUgCViSVmrzA1/wDT3WHSsFP9odMt5XZrS9CV8wDV23JjDUyCliElLH6oaLPDZ9pBQrvJUGIU12b5Ur0gBSXP329YdMx6N+aVe5isQp+Yva39YkS/z+d4CWSeSQG/LwkEEv3b0YVJ82EMbXj4U1r5wHSgks6UmpNYdAcuwApQdaQyFD8I6RM8/wCMA4MElw7eV4elYdKSe6lizUFoihVRyHL+USEYrp7mjQEuVISHUAAX2DFo1bgbMVhGClB2mAzFEkmh1lnPQCkZGZrsAfLz5Rp+QK+jIkqWhSRLkp71LkFR8y5ZhAahKmu7bFo7eB3h/EqSklSgoOTMNQQoly4NAOo5QpnGElRIlrBYVoflzHXrAX82aEhyWED+ecRmRNKHHhBAZ6l6H2EPSp3aS1TJyyiXdnagrXlXaAXP8/TMmqUKOXf/AAigfqze8Bd5fxkUze8KG4/H74tM34hlrlgCuobi3WsZNi8zF7fIvESdxEsV8I9rDy8/WAkZ/iDrag/dDfde8VKJ7F6OfwhjMc11l0kP1B/JtDvD3C07HTxLlpI+2VeFA3UogewudoDrE5x3VGwB8W3IQM4zMFrBYsGF722owqPmI3MfArDK09piJ5YVCdCQ/wDhBSpt+cXuR/CjL8KUqTJ7RaS4XNUZhBG4FEg+QEB5slml2qPfb5PXyiwCVABRsd9NPN6Rb8MZOgTZfa97vA6WJ5iriwNW5CL/AInwqVM4dK0hPp4QejUP+naACwuOaQxg5rIOr6p0K3dqfzpE6TMlKoFl+WkkvyPKAZUeUdirc4n/AKHJDuzcx5e1xDS8Ey9IKSoXG3O9jQiAilFw35Ijoo2Jb89POLGXl5KhqAdQBAJ+rz+RrH3spZqZsoV3V/KsA3gpeiaDoUWNFEhrOCDtXpF/hOKxImmRMmBaHRMILXKQqiti5FLUimTOw4r28txsyi7dW9YkJ49RKUEIweGn9nRM5epK183IFgaB9gIA7zLP0TcMlMmYjvKHaA+LQgFk0u5PPaOchxUpCtalrMxQotSFFCfIJc+p9IAcX8RJsxSVIw+GklP2Zb6ibOSqLPL/AIpTiU99Eg1YiUFJciurSQQPJ4Ap434lRKlypZ0Tla5hIROAADJbWGd3dgbQBzeKFHwyJQvfWthTmoCO83zcT0ETvoqp6lApmyJSkGl9aiwWkh7h3asDyUkEg3BB9D99jAWkrileoOiUw2CDY9SSRGkngzDzsLJnyp01PaaXcIWATQ0ah1Frxj0+XVxz5/wjUuA8Y+HlAuP1olhjYKWHobudnEBc4D4Myiyl4icxDlKUoln1LEj0g7yPh6Rg5fZyEBCXctUlXNRNVHziX9KQFplv3iCQOgp/KJEAoTQobmzGBNSwdhU05CA865F+3A2e3rE/iRZ7NZcv+sD9AsADyaFCgM9xP7TE+a/wiVkKR+qpfW/tChQBNhUjUKfWA9HFIr8eojHTwKATpjAUaqbcoUKAkZwO+P8ApJ/2qgHwwhQoD5KV3j5mH0n8+kfIUA6D90cP+P3QoUA+pXf/ANQ/CLTE1SP3fxj7CgIWPuPMxovBtZUt9sShuneTChQGru+Y+UqnRybcov4UKAUBHH+IUgK0qUnuGxI/5czlCh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3804" name="AutoShape 12" descr="data:image/jpg;base64,/9j/4AAQSkZJRgABAQAAAQABAAD/2wCEAAkGBhQSERQUExQVFBUWFRoWFxgXFxoXHxkYFRwaGBwcGBodHCYgFxomGhoUHy8gJCcpLCwsGB8xNTAqNiYrLCkBCQoKBQUFDQUFDSkYEhgpKSkpKSkpKSkpKSkpKSkpKSkpKSkpKSkpKSkpKSkpKSkpKSkpKSkpKSkpKSkpKSkpKf/AABEIAMIAoAMBIgACEQEDEQH/xAAcAAABBQEBAQAAAAAAAAAAAAAGAAMEBQcCCAH/xABHEAABAgQEAwYCBgcGBAcAAAABAhEAAyExBAUSQQZRYRMiMnGBkQehFEJSscHwFSMzctHh8RYmYnWCsjRDc3QlRJKis8PT/8QAFAEBAAAAAAAAAAAAAAAAAAAAAP/EABQRAQAAAAAAAAAAAAAAAAAAAAD/2gAMAwEAAhEDEQA/AATtD15fm0Oonv57U8oja4kSl7eggNU+Cav+KD7y2+canGV/BMnVin5Sz81xqkAoUcrmAByW+UU0ni2QpRSFhgSArYlJYh9yIBcSy+4/5++kAsqW8xTeny+Vo0xOKQvdJ6UND+TA3mPDBTMMyWAUn6rVBYn1BMBBwMjmaEOa+1oNsN4E/uj7hAvgZBHsCxpQ1/GCaStpYJ2SD7CAfhRzLW4B5h/eOoBQoUKAUBWFmqVjc3AJDS5AFTQ9iq3KsGsCWXj/AMQzT/p4f/41QFbJ47myu7NSmYBuDoPyBBiNmXHRnDQAJaTerktW7BhFRnOHIX3m+R+cUpFb6RzrAabwDiwpE1ILkKB6swEO8Q5crtkLBUxIcOWBBG1g4b26wK/DzG6MYUbTZah6oIUK701RoWKxIE2XLVp0zApnNdSasOdHgPLsq8TJKN62MNSJXKLCRLu4oKly1N4DQfg7OTLOMUtSUpSiWVEkAADW5J2iy4l+L8tA04NInKq61ApQG5WKvu6xky89UUzJMhRCFlIUAD+sCXYKN9DklmrvDUvDKUR8h+N67wFzjM8nYlWqfMMxVhUgaRySmh86+cfcrn9msaiSA2nQUuDuXNbfZAJ5w/hMvCTp1ipAY0pendPlBVhOHJakpYB1FiTpDE1cAuVb2AttWAcwOcp0pPbLSpIJ0slSg4aigVFrvUeLzcxyfiN0JCiZhYOpKaP1Lt6eV6wL5XkBCphWoKSmgSUDSHDB9J7xNDYtTm0MKy4SnUsAufrNoDvRlFLHmQR1TWA0XDYyXNZmL8x+eUS1SQUlOxDe9ICskBQnxSgoBwNKlaSDUK5kuW0sRygqyzMDMA1JYs7jwny3HqBATZcvSABYAD2pHUKFAKFChQCgKy6cTmWbJa0qR7dmq3uYNYC8pWP05j0/aw0gt5OD98BFlZGFIBAqw8+tIFc7wBQWbyDEv5AOTYRr8zAJOzNypHyRhZctylKUvcs3ubn1gM8+G+BnJxJUuVNTL7NXeWkpAU6W06gC5D+0aDmOVS56NEwOLgihSdlJN0qHOFh8xC1EIBUBTVs/KOc0zmVhkhc5WhJLOxP3CA83yJdIezZITIPNRCQepvs1A8OYKXS2/wCa+bxXcRzv1stA+zq2uokOfQCAiZcoAhmol9rDz++LjKVa1rcs9ARyFCep2+UUuGlkhnNgL2Fq1qHanSCPLJISQoB2rdtiwfatT5QBDleB1TZpQWEoEA/Wdh3bnvE6XA6xc5aBrAVoKgghViACRq7pfSDpKQTS5ALxWZdjOz7w736sJZmck6jqGwcjrYGLDLcfoUFHUoguSWJJqTuwADJA5+hgLrLp4VMUHJO6Vd5tINQPtE6vRqUEUPEc86itLklikmgALFWkbBigA3atHi8w2KabrIrpCL3UX+QBJUf3eUDfEZOsV+0SWYAhRJApYEpT+TAVOGzucmYFJKtSS1yXDk1vqDmrgu8aVwxxLNmy0KUkLQQxKU6VJajFIff931jPESdVLD2dj86sfSLPLOG1FQWltQNwopUN+6oVBAbpzgNcROBo9eX8ocgYyjHThoTNIUXA1FIq3iDg3IYinOCYQH2FChQCgAytbcR4sEvqwcsgcgCkN7v7wfGM8wZ/vPP/AOwT/uTAaEtLgiKHKspnJStCyOzJLB39KuQLFvOL8mElQNi8BB1S8NL7xCQNzv8AxjLOPeKk4uchMp+zl7mgUo+tm3jVs2yxGIlKlrDg26HYjqDGQcSZCrCrZaRzSoVCgPyKbQFDIl09/wCW/n7wM8SzR9IXXwJSilO8A5HoTBhJQACpXhSCpX7qQST7CM4EwzpqiaBalKVXmSo/f8oC6wMsBIUXKlCzX5W93NItsEooUkrSBqsSabn09et962VhzOU1NIAJ1fZ+qnoCUuebpELWVdrLOlKSAO621QQ1hQAUgCvBTHLpFw4LWBLBugAud6xaYCYzL06h+0YnxfYCqeFS1J8wgW3EMDiV4ZWqq0WqO8EkFL7BYvW9HrBBh5zykrSAoab7AgWZqVclPICkASDFCWA6k61d8bFy7E3v4rUccorc2mpVZ+bquRtR3Acmh52BisGIU5dLkmpJJJuLv3bAR1MUpYDEJo9mBYVDAV8ucA/IFqAtcv6el4OOGMWl9PUG/wBp2tezNAThBqDFhqs9nHmKCCPhzCklyD3akUNgaP5i+3rAaL9FSbpFC9t4bx2ZS5KdU1aUJs6iAHvc0h+Se6Hvv5wziMahC0IUoBUwkIBNVFIcsN6QFHM+I+Xj/wAyg/u6lfcIiq+KmAH15h8pSz9wguaE8AE4n4t4QD9WjETDsBJWPmRARhuPEDNpmOMqYCqSMP2OlRUAGIU4Szki3WNuaM4wqB/aic7f8ClXq6Q/m1HgOp3xYLN+j8Uxp4VJ+ZTESX8UZ6UtKyufpHMq+/SY0jFSkrTUsLuCzdXigIMxKkhTgGhclx71EALj4mZkajKV6diVrH/1xGzDifNZ4B/Q8pQFU9o8yv8A6k9IKJ2KCEmVPDyydIU5o71NqRSZ/nqsJhhIQjtJYstLnu3AoCLm7wGe8R4nRh1JT4pnccUZI8R9RT1gQk4fRUitGZjtYnnaCHifGhUwIcEJDjTV1KAeo8mihnu7cy3Pl8/4QFiiQpUohOrWoIIYsVCWohYT1YvXpHzCYdAcodKXYBVVKNaq6w7gJwbRQCik+Y28iKRwWMyYQNOpbkPRzye1fvgLTKZgI0rBKUrchtTghIb0u1jaLLFYZKVMhQGoakLSHBYqBStLMqgTdlVDdavL5B0FQBcd47DSHc1obWPIfaiTmyv1hQ5IBDPQ1HLzep5CA6m40p8fcUXYgkpp9k/VoagtHS8Q1yq7cvL+PrDGAVr7i+jfOvnWFNwapawH8QdAYKc1cKCTqHmAabUqBPgcxkkIJajAkB6lgGHP74NMtmpQpCgqilJqA22mrFied2IjIpUzUlJVplhZGkkghdWOgBlKF6kpHMwU8P8AEiZc2XJXM1S1KAXqSgMpJCk6FJfTpTp7pJcAklzAbMDGO/EjOCvGhctanwiuwKbaFrSJiVpI+0NSehR1gzyHiAzpmoLPYSpSnVUa1qOo38SUIT4mYkloyXF4p8ZihNDIxM2YhfNCwsqlLAJqygm+yjAbTwjxUnFyg9JgTUc2o49YG0cSTZWeTJUxSzLUUy0oB7oC0pUhQGxfU/nALwhxMrDqSsPR1NUggB1JpFxx3jJZx+GxMpVJsuWtxSstak16hmPlAbPGZzQ/EeL/AMsb3aNLQsFutozWZXiPF/5Y3zEBxkWZzJNApRQpIGkkkeYu0FGRlkuS1D7fkwDpmAJCmKmagetA1G6H5wZ5NkfbIUqYVgGgSFaaMOXnAMZ0V4tKkYZKVEUUonSD0TFFhMwxkgiRMkoTLDaipiSDyakXfFmWrwckz8IVI0+MJq4+0QXcim0ZhmHGWJml1TtVKMGvtSAGxl2rByp8v6gKJg/dUz+5r5xAnynqPdoJOAFpUteHIJTNBKUndSQdYO9Uj5RAzLLDhpxlrqGCkHmgkjbcMR5wECWpmby/p/CJ0vCLJdfiNa91xao+qH33iZl2EDEip6GotfZN2eLjCywsDSCp9kspTi5VMNwCzBPKA6ydOlQYWJSDaiu6Lb6dXk46RWZhKV2hJa7DqEABmfYJFYIJWFW2kIJUCCSNRtU2drgFgXp6VOORpOk6dYNQB4RdiSeRrTq9HgK6ViSheoVIv+bcosMTmhmyVjS6kJK0hqukHvBthez+kMIkCmmoqAeY5tuHhzGoQlNH1Dlav2uT2gJeLky5CAUVADAmWhIATTV2inmKAJ1Ul70VDOS8NHFrJlLWgJlTChagdS1NqJCfqJcMklyXNLxxlWWBTKKQrQl6qcJbkklieQru0EfD+E7Tt3UUgyJgJ1aWCkEO5oAKmtBAUOVY+YZcwssj9mRLKgjVNLJlhZUdRKqaQAmtiIreI+01vMB1kBYJbvBJKQRyB02BN4OMl4dTiZqhhVy0plsApJExMkFOkKTQdrOYEJLMgkklRZmvi5g0y5mEQlICUyFJHJkKSAG/rAA/0lKJhbw/tBUWmAFns4NOoA5w2mdrWakoStk9ApWoty5wxhU907nU9ukSJMtJUA1OQLH+sB6Sy+SOylblKEsf9IEZ9MP948V0yz8UmD/Jkth5QJJZADm5AFH6s0Z1jAf0/jv8rU3I0T+MAT8DZYnsEzSQorFqd1toKgloBeBcFNwmEMwntELZZSDVJbvEPew7sGGAzFE5OqWXG+3VmgHsTIC0qSQ4UCD5GkYVmvw8xScUuUiUSg6lS11KdA5qAoel43GVjHUoFJTpLOaA+Udz5etCgFFJIICgzh9x1gPLWWYk4edLWm6FomPcslR1DkxTqFo0Xi3IvpEs6WMxDzJSqB0qAUUvuFJZuoHWMrwU8KLLahcfP5tGrcP44zcDKUoj9Qr6MsjkkapS/ahtygBLIlultBWxfSXD6WelgUkqvQbtFxKlkpoCCEs4qRZ0gAsS1aWfoYZ4hy4SZvap8Ewuwd0ro7F9yyvfziDOnlRANg7pbU5uKMGVtUmqtoC7wWFUt0pUpRJIIKyrSz/YJqxTZz3ma0PnIyZa1BKtKUqQkEaXWWPdoQD4ySavS4hmXj+zQEAnftCGcOB3U3CSAB3jWouWMWBzRCEplqYITdJJS5qbhyrqkAEbkkkQFMnLCoLJchJU6kuAQj1oHKEBz3tR5RJzTh89nLCHC1qEu1dRQlRq31V3HLqYlTuIJaEsNCXICE+ArCWDkaiwuHVWpodRafKzeWUykqKTpVqJ1UCv3gbtqASBcgNQOAFgMVOUpKUo1KUaS0ghzVwjvVsdqwccIYpUsYhMyXMQkylBSVSVAhkminT3Wdrw9w1hO00KSg6zqWP8JWqlKAUq1u6I0zHYTtJS5ZrrQU+4b0gMd4fzMYMmZLW84oCSV69DAfWQLspqg7mKHizGT8RMMyadd2aqUA7S7aRT5R3NSs1uaP5tX5xLlYahKqJZ67i33wFBKkdxJId6tvuRFnkWUBc0AguohIqbnlXrHJFWFB+Agr4EwerEI5JL084DXJKGSBdgB7Rm8yTr4hxYDucuKR66be8aWIAMKluJpvXAJP8A7kj8ICHwpw/ipU8JmdoJZAKnJ0kUvyVe0FkrIzhlrmSO/r8SCw6uD5/fF+RAfxnxNisIRoRL0KHdWQpRcXBTQAtWAScRjVTT2spKULdKGUO6fyIvsMtOHlhK1OXJO59oDMBxlP7NEyYETFn6gGhgfeLrD8ULmIJEgJVUEu+3uYDzorCgtMlk6CWIZ9CwCyT0LKKS9dJ3g/8AhZmEsT5uHmj9XPQmjliRqQTWxqiAzDYMplhL1UXUBcK8KQerFW25teG5GNVJXLWgspKik0uFUFDcOkVgNE4nwCpfa4aZcBXZKNlNVL9SABAhleJQX1AO5d1VSEXszKr1sKGDninjHCYjK+3mB8SlglIBB7RqEndAAc+nOMcyXNVpm+KkxXfLVYvqbleA1HLcPqmLIrpYJBYaVK1KoCGLJDkkFmJNqSf7OpWTMLzFqOkOfEoPZ2B3O9D9UXZwA0ua6QHNWdNC77BVBTY+cGGXAp0nSHIUlCG7qQA5dnZyxUS5veACsXwEolDXUkl9JI1MCRqozd7k7l2ADkfA/A+jEKM1IWkJUAbt4QBQsXBPO3OxTl2WaySagpFr7qo7MCSk0F0iCSRhkpsAHLnzgI+AyiVJDIQE9eb9TWJkfYUBlPGeQGRPUtIaVNLgirKupJ9XMDuLnOKU39Y2vN8uTOlKQoPQ6eimLGMWnyWcG4cH0LNSgsYBrASHI6lhS356Rp3AmRKkpWtfiUWHlQvyu8ZvllJg2evnf+EbHw/iNchJ5U9oCxgCkH+8sz/sB/vEHpgCXO/vEQBpP6PKQW8R1avkPugD2KviTJRipBlmlQoG7Eflom4TUEDWSVM5/hEaRjtSye8EtpAKSHL3tAAmByJQVUaQkMzB3DfKLXDSlS1FQHoRuHtTpBLiMCCaADqBWvtFfNIlmqSzgOd/y8AA47hvDY5PakHC9nRM5R1qWkEvqQzhmGkqL03EC2N+H8+fLXNwpRiZfOW6SVCtEqAdjyMU2PzJWnswSxvzY8+frGgZVxSVYNElAMgoupDMoBmZ9zAZpj8DiJilyZUqarsgy5fZKJGpiVEM4ct7DlA32RlLIUNKkqFD3SCKsxtSNuw3EJRMUmTrMwtrWtRPdIZ1VLkNTaL2QZCpnaTpUqdOUNKlrlpFEDwgFzc3gM74OzIzQCQGSpvUaSHoxDF+biNNwYDJIeqdIDuAC2q31i7E07yuUQsbhsuLmSjsVuSVygRXd0Duqp6xeZBJQGLLOnwuybbs5rU3POAvMDNQnTqISpbhILAncgbmzxYiM+48yaaqYjGYZZPYJqhJLpYvqQKgULKDVA3gkyPPJs2TLWuQtJUl1NpodqEuxFRAX0KK3J8VMXrExLaVkAsQ4enQ0a0WUBGxUlJB1FQBFWUR7NvGOcQrCcROooJ7RRQVJICga0VY3840rjoKGEUtIcylonXb9koK9bM3WM5Tx60zEtKlTkLQFSe0T/zEkJWF0BPiIu4KaXgOcqlCaUJT3lhQokEmvQVH3Rr2X4QSZYS9BUkwH4XO8PLy6XNkiVhUzkpUqoRpU/edR8RDKHMtQRAwGc/TJiUpR9JCaKJdKWJAfSQCtnJJIsAN4A9zLCdvLVLCilExCklSFEKGoUKCLG9YyZXBcz9KmRLxaxNTKE0Ti+sCgL18g1qxsciUEpCQAAAAAKAAUAA2EBSJB/tAtTM+BYH/AFJgIWK4NxyGfNp1SwoR+Jivzbh/HyUhSs1nMSGZ940CYqas6AlB7vjNn8miumcLqUtBWoHSRTahe3O3tADcrgnNKH9KzHI3c/LS0Oq4QzlI7uZ6vNI//Mwc5mFaO4e8CG9IdweK1pcghiQX5i8B5amh5lfwtFvIximZLdd/6xUKUkncU9/eJMucAmigT+dtoC/l4lMlBF1KYk2L3/jHH6VWSGc3HMM1+prFMvEualz1PKHxiqMG+RgLtGYsQoEA7lRcHb3uIvMFxKEJNVB686l6genzgIE4JlMedK+zxEOdy7FSVGgp/hsIDSMHni8SyJkw9mpioCmoBwyzTbYQaYbM20aSkBO1nFqDncRimV8Vy5bhSnSXFrPvy5xZ4jjJBIVLmJJPiq3L2oIDbZGbgpSapf7QY9H5bxJw+PC1MCOYvtQ36vGe5fxGibhQpMxBLHUAoEprQlO1iKc4uMrzJbYYJ7xmTiFKZ2lhLkO3PTWAJOIMMqZhZyEeNUtQTaqmoK06RgOZ5fPw61GZJmSnJdSpZA5HvAFJ2cvs8ejhCIgPMGoqq7lrkvBv8Nc07HEJRcLIQTS6mO9b2q9/TUsy4Vws9zNkS1Ehn0gFvMMYBZ3wlmSsQqZInhMpJCkBQWpYAamoFzYsb1gNQEVysrH0pM+jiUqWeZdSVCvRj7xKwU7UhJd6B73brX3gc4m4jnynTKlLTymFOr2Fh6vAXOaZ7JwweasI5C5PRIFT7QD538Tpiu7hUdm/15rUqRYEjyd/KBHNlKU6pkzUsq8dFE/y8oHpyUqA1Otn6V8v6QGlZJ8UUgCViSVmrzA1/wDT3WHSsFP9odMt5XZrS9CV8wDV23JjDUyCliElLH6oaLPDZ9pBQrvJUGIU12b5Ur0gBSXP329YdMx6N+aVe5isQp+Yva39YkS/z+d4CWSeSQG/LwkEEv3b0YVJ82EMbXj4U1r5wHSgks6UmpNYdAcuwApQdaQyFD8I6RM8/wCMA4MElw7eV4elYdKSe6lizUFoihVRyHL+USEYrp7mjQEuVISHUAAX2DFo1bgbMVhGClB2mAzFEkmh1lnPQCkZGZrsAfLz5Rp+QK+jIkqWhSRLkp71LkFR8y5ZhAahKmu7bFo7eB3h/EqSklSgoOTMNQQoly4NAOo5QpnGElRIlrBYVoflzHXrAX82aEhyWED+ecRmRNKHHhBAZ6l6H2EPSp3aS1TJyyiXdnagrXlXaAXP8/TMmqUKOXf/AAigfqze8Bd5fxkUze8KG4/H74tM34hlrlgCuobi3WsZNi8zF7fIvESdxEsV8I9rDy8/WAkZ/iDrag/dDfde8VKJ7F6OfwhjMc11l0kP1B/JtDvD3C07HTxLlpI+2VeFA3UogewudoDrE5x3VGwB8W3IQM4zMFrBYsGF722owqPmI3MfArDK09piJ5YVCdCQ/wDhBSpt+cXuR/CjL8KUqTJ7RaS4XNUZhBG4FEg+QEB5slml2qPfb5PXyiwCVABRsd9NPN6Rb8MZOgTZfa97vA6WJ5iriwNW5CL/AInwqVM4dK0hPp4QejUP+naACwuOaQxg5rIOr6p0K3dqfzpE6TMlKoFl+WkkvyPKAZUeUdirc4n/AKHJDuzcx5e1xDS8Ey9IKSoXG3O9jQiAilFw35Ijoo2Jb89POLGXl5KhqAdQBAJ+rz+RrH3spZqZsoV3V/KsA3gpeiaDoUWNFEhrOCDtXpF/hOKxImmRMmBaHRMILXKQqiti5FLUimTOw4r28txsyi7dW9YkJ49RKUEIweGn9nRM5epK183IFgaB9gIA7zLP0TcMlMmYjvKHaA+LQgFk0u5PPaOchxUpCtalrMxQotSFFCfIJc+p9IAcX8RJsxSVIw+GklP2Zb6ibOSqLPL/AIpTiU99Eg1YiUFJciurSQQPJ4Ap434lRKlypZ0Tla5hIROAADJbWGd3dgbQBzeKFHwyJQvfWthTmoCO83zcT0ETvoqp6lApmyJSkGl9aiwWkh7h3asDyUkEg3BB9D99jAWkrileoOiUw2CDY9SSRGkngzDzsLJnyp01PaaXcIWATQ0ah1Frxj0+XVxz5/wjUuA8Y+HlAuP1olhjYKWHobudnEBc4D4Myiyl4icxDlKUoln1LEj0g7yPh6Rg5fZyEBCXctUlXNRNVHziX9KQFplv3iCQOgp/KJEAoTQobmzGBNSwdhU05CA865F+3A2e3rE/iRZ7NZcv+sD9AsADyaFCgM9xP7TE+a/wiVkKR+qpfW/tChQBNhUjUKfWA9HFIr8eojHTwKATpjAUaqbcoUKAkZwO+P8ApJ/2qgHwwhQoD5KV3j5mH0n8+kfIUA6D90cP+P3QoUA+pXf/ANQ/CLTE1SP3fxj7CgIWPuPMxovBtZUt9sShuneTChQGru+Y+UqnRybcov4UKAUBHH+IUgK0qUnuGxI/5czlCh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3806" name="AutoShape 14" descr="data:image/jpg;base64,/9j/4AAQSkZJRgABAQAAAQABAAD/2wCEAAkGBhQSERQUExQVFBUWFRoWFxgXFxoXHxkYFRwaGBwcGBodHCYgFxomGhoUHy8gJCcpLCwsGB8xNTAqNiYrLCkBCQoKBQUFDQUFDSkYEhgpKSkpKSkpKSkpKSkpKSkpKSkpKSkpKSkpKSkpKSkpKSkpKSkpKSkpKSkpKSkpKSkpKf/AABEIAMIAoAMBIgACEQEDEQH/xAAcAAABBQEBAQAAAAAAAAAAAAAGAAMEBQcCCAH/xABHEAABAgQEAwYCBgcGBAcAAAABAhEAAyExBAUSQQZRYRMiMnGBkQehFEJSscHwFSMzctHh8RYmYnWCsjRDc3QlRJKis8PT/8QAFAEBAAAAAAAAAAAAAAAAAAAAAP/EABQRAQAAAAAAAAAAAAAAAAAAAAD/2gAMAwEAAhEDEQA/AATtD15fm0Oonv57U8oja4kSl7eggNU+Cav+KD7y2+canGV/BMnVin5Sz81xqkAoUcrmAByW+UU0ni2QpRSFhgSArYlJYh9yIBcSy+4/5++kAsqW8xTeny+Vo0xOKQvdJ6UND+TA3mPDBTMMyWAUn6rVBYn1BMBBwMjmaEOa+1oNsN4E/uj7hAvgZBHsCxpQ1/GCaStpYJ2SD7CAfhRzLW4B5h/eOoBQoUKAUBWFmqVjc3AJDS5AFTQ9iq3KsGsCWXj/AMQzT/p4f/41QFbJ47myu7NSmYBuDoPyBBiNmXHRnDQAJaTerktW7BhFRnOHIX3m+R+cUpFb6RzrAabwDiwpE1ILkKB6swEO8Q5crtkLBUxIcOWBBG1g4b26wK/DzG6MYUbTZah6oIUK701RoWKxIE2XLVp0zApnNdSasOdHgPLsq8TJKN62MNSJXKLCRLu4oKly1N4DQfg7OTLOMUtSUpSiWVEkAADW5J2iy4l+L8tA04NInKq61ApQG5WKvu6xky89UUzJMhRCFlIUAD+sCXYKN9DklmrvDUvDKUR8h+N67wFzjM8nYlWqfMMxVhUgaRySmh86+cfcrn9msaiSA2nQUuDuXNbfZAJ5w/hMvCTp1ipAY0pendPlBVhOHJakpYB1FiTpDE1cAuVb2AttWAcwOcp0pPbLSpIJ0slSg4aigVFrvUeLzcxyfiN0JCiZhYOpKaP1Lt6eV6wL5XkBCphWoKSmgSUDSHDB9J7xNDYtTm0MKy4SnUsAufrNoDvRlFLHmQR1TWA0XDYyXNZmL8x+eUS1SQUlOxDe9ICskBQnxSgoBwNKlaSDUK5kuW0sRygqyzMDMA1JYs7jwny3HqBATZcvSABYAD2pHUKFAKFChQCgKy6cTmWbJa0qR7dmq3uYNYC8pWP05j0/aw0gt5OD98BFlZGFIBAqw8+tIFc7wBQWbyDEv5AOTYRr8zAJOzNypHyRhZctylKUvcs3ubn1gM8+G+BnJxJUuVNTL7NXeWkpAU6W06gC5D+0aDmOVS56NEwOLgihSdlJN0qHOFh8xC1EIBUBTVs/KOc0zmVhkhc5WhJLOxP3CA83yJdIezZITIPNRCQepvs1A8OYKXS2/wCa+bxXcRzv1stA+zq2uokOfQCAiZcoAhmol9rDz++LjKVa1rcs9ARyFCep2+UUuGlkhnNgL2Fq1qHanSCPLJISQoB2rdtiwfatT5QBDleB1TZpQWEoEA/Wdh3bnvE6XA6xc5aBrAVoKgghViACRq7pfSDpKQTS5ALxWZdjOz7w736sJZmck6jqGwcjrYGLDLcfoUFHUoguSWJJqTuwADJA5+hgLrLp4VMUHJO6Vd5tINQPtE6vRqUEUPEc86itLklikmgALFWkbBigA3atHi8w2KabrIrpCL3UX+QBJUf3eUDfEZOsV+0SWYAhRJApYEpT+TAVOGzucmYFJKtSS1yXDk1vqDmrgu8aVwxxLNmy0KUkLQQxKU6VJajFIff931jPESdVLD2dj86sfSLPLOG1FQWltQNwopUN+6oVBAbpzgNcROBo9eX8ocgYyjHThoTNIUXA1FIq3iDg3IYinOCYQH2FChQCgAytbcR4sEvqwcsgcgCkN7v7wfGM8wZ/vPP/AOwT/uTAaEtLgiKHKspnJStCyOzJLB39KuQLFvOL8mElQNi8BB1S8NL7xCQNzv8AxjLOPeKk4uchMp+zl7mgUo+tm3jVs2yxGIlKlrDg26HYjqDGQcSZCrCrZaRzSoVCgPyKbQFDIl09/wCW/n7wM8SzR9IXXwJSilO8A5HoTBhJQACpXhSCpX7qQST7CM4EwzpqiaBalKVXmSo/f8oC6wMsBIUXKlCzX5W93NItsEooUkrSBqsSabn09et962VhzOU1NIAJ1fZ+qnoCUuebpELWVdrLOlKSAO621QQ1hQAUgCvBTHLpFw4LWBLBugAud6xaYCYzL06h+0YnxfYCqeFS1J8wgW3EMDiV4ZWqq0WqO8EkFL7BYvW9HrBBh5zykrSAoab7AgWZqVclPICkASDFCWA6k61d8bFy7E3v4rUccorc2mpVZ+bquRtR3Acmh52BisGIU5dLkmpJJJuLv3bAR1MUpYDEJo9mBYVDAV8ucA/IFqAtcv6el4OOGMWl9PUG/wBp2tezNAThBqDFhqs9nHmKCCPhzCklyD3akUNgaP5i+3rAaL9FSbpFC9t4bx2ZS5KdU1aUJs6iAHvc0h+Se6Hvv5wziMahC0IUoBUwkIBNVFIcsN6QFHM+I+Xj/wAyg/u6lfcIiq+KmAH15h8pSz9wguaE8AE4n4t4QD9WjETDsBJWPmRARhuPEDNpmOMqYCqSMP2OlRUAGIU4Szki3WNuaM4wqB/aic7f8ClXq6Q/m1HgOp3xYLN+j8Uxp4VJ+ZTESX8UZ6UtKyufpHMq+/SY0jFSkrTUsLuCzdXigIMxKkhTgGhclx71EALj4mZkajKV6diVrH/1xGzDifNZ4B/Q8pQFU9o8yv8A6k9IKJ2KCEmVPDyydIU5o71NqRSZ/nqsJhhIQjtJYstLnu3AoCLm7wGe8R4nRh1JT4pnccUZI8R9RT1gQk4fRUitGZjtYnnaCHifGhUwIcEJDjTV1KAeo8mihnu7cy3Pl8/4QFiiQpUohOrWoIIYsVCWohYT1YvXpHzCYdAcodKXYBVVKNaq6w7gJwbRQCik+Y28iKRwWMyYQNOpbkPRzye1fvgLTKZgI0rBKUrchtTghIb0u1jaLLFYZKVMhQGoakLSHBYqBStLMqgTdlVDdavL5B0FQBcd47DSHc1obWPIfaiTmyv1hQ5IBDPQ1HLzep5CA6m40p8fcUXYgkpp9k/VoagtHS8Q1yq7cvL+PrDGAVr7i+jfOvnWFNwapawH8QdAYKc1cKCTqHmAabUqBPgcxkkIJajAkB6lgGHP74NMtmpQpCgqilJqA22mrFied2IjIpUzUlJVplhZGkkghdWOgBlKF6kpHMwU8P8AEiZc2XJXM1S1KAXqSgMpJCk6FJfTpTp7pJcAklzAbMDGO/EjOCvGhctanwiuwKbaFrSJiVpI+0NSehR1gzyHiAzpmoLPYSpSnVUa1qOo38SUIT4mYkloyXF4p8ZihNDIxM2YhfNCwsqlLAJqygm+yjAbTwjxUnFyg9JgTUc2o49YG0cSTZWeTJUxSzLUUy0oB7oC0pUhQGxfU/nALwhxMrDqSsPR1NUggB1JpFxx3jJZx+GxMpVJsuWtxSstak16hmPlAbPGZzQ/EeL/AMsb3aNLQsFutozWZXiPF/5Y3zEBxkWZzJNApRQpIGkkkeYu0FGRlkuS1D7fkwDpmAJCmKmagetA1G6H5wZ5NkfbIUqYVgGgSFaaMOXnAMZ0V4tKkYZKVEUUonSD0TFFhMwxkgiRMkoTLDaipiSDyakXfFmWrwckz8IVI0+MJq4+0QXcim0ZhmHGWJml1TtVKMGvtSAGxl2rByp8v6gKJg/dUz+5r5xAnynqPdoJOAFpUteHIJTNBKUndSQdYO9Uj5RAzLLDhpxlrqGCkHmgkjbcMR5wECWpmby/p/CJ0vCLJdfiNa91xao+qH33iZl2EDEip6GotfZN2eLjCywsDSCp9kspTi5VMNwCzBPKA6ydOlQYWJSDaiu6Lb6dXk46RWZhKV2hJa7DqEABmfYJFYIJWFW2kIJUCCSNRtU2drgFgXp6VOORpOk6dYNQB4RdiSeRrTq9HgK6ViSheoVIv+bcosMTmhmyVjS6kJK0hqukHvBthez+kMIkCmmoqAeY5tuHhzGoQlNH1Dlav2uT2gJeLky5CAUVADAmWhIATTV2inmKAJ1Ul70VDOS8NHFrJlLWgJlTChagdS1NqJCfqJcMklyXNLxxlWWBTKKQrQl6qcJbkklieQru0EfD+E7Tt3UUgyJgJ1aWCkEO5oAKmtBAUOVY+YZcwssj9mRLKgjVNLJlhZUdRKqaQAmtiIreI+01vMB1kBYJbvBJKQRyB02BN4OMl4dTiZqhhVy0plsApJExMkFOkKTQdrOYEJLMgkklRZmvi5g0y5mEQlICUyFJHJkKSAG/rAA/0lKJhbw/tBUWmAFns4NOoA5w2mdrWakoStk9ApWoty5wxhU907nU9ukSJMtJUA1OQLH+sB6Sy+SOylblKEsf9IEZ9MP948V0yz8UmD/Jkth5QJJZADm5AFH6s0Z1jAf0/jv8rU3I0T+MAT8DZYnsEzSQorFqd1toKgloBeBcFNwmEMwntELZZSDVJbvEPew7sGGAzFE5OqWXG+3VmgHsTIC0qSQ4UCD5GkYVmvw8xScUuUiUSg6lS11KdA5qAoel43GVjHUoFJTpLOaA+Udz5etCgFFJIICgzh9x1gPLWWYk4edLWm6FomPcslR1DkxTqFo0Xi3IvpEs6WMxDzJSqB0qAUUvuFJZuoHWMrwU8KLLahcfP5tGrcP44zcDKUoj9Qr6MsjkkapS/ahtygBLIlultBWxfSXD6WelgUkqvQbtFxKlkpoCCEs4qRZ0gAsS1aWfoYZ4hy4SZvap8Ewuwd0ro7F9yyvfziDOnlRANg7pbU5uKMGVtUmqtoC7wWFUt0pUpRJIIKyrSz/YJqxTZz3ma0PnIyZa1BKtKUqQkEaXWWPdoQD4ySavS4hmXj+zQEAnftCGcOB3U3CSAB3jWouWMWBzRCEplqYITdJJS5qbhyrqkAEbkkkQFMnLCoLJchJU6kuAQj1oHKEBz3tR5RJzTh89nLCHC1qEu1dRQlRq31V3HLqYlTuIJaEsNCXICE+ArCWDkaiwuHVWpodRafKzeWUykqKTpVqJ1UCv3gbtqASBcgNQOAFgMVOUpKUo1KUaS0ghzVwjvVsdqwccIYpUsYhMyXMQkylBSVSVAhkminT3Wdrw9w1hO00KSg6zqWP8JWqlKAUq1u6I0zHYTtJS5ZrrQU+4b0gMd4fzMYMmZLW84oCSV69DAfWQLspqg7mKHizGT8RMMyadd2aqUA7S7aRT5R3NSs1uaP5tX5xLlYahKqJZ67i33wFBKkdxJId6tvuRFnkWUBc0AguohIqbnlXrHJFWFB+Agr4EwerEI5JL084DXJKGSBdgB7Rm8yTr4hxYDucuKR66be8aWIAMKluJpvXAJP8A7kj8ICHwpw/ipU8JmdoJZAKnJ0kUvyVe0FkrIzhlrmSO/r8SCw6uD5/fF+RAfxnxNisIRoRL0KHdWQpRcXBTQAtWAScRjVTT2spKULdKGUO6fyIvsMtOHlhK1OXJO59oDMBxlP7NEyYETFn6gGhgfeLrD8ULmIJEgJVUEu+3uYDzorCgtMlk6CWIZ9CwCyT0LKKS9dJ3g/8AhZmEsT5uHmj9XPQmjliRqQTWxqiAzDYMplhL1UXUBcK8KQerFW25teG5GNVJXLWgspKik0uFUFDcOkVgNE4nwCpfa4aZcBXZKNlNVL9SABAhleJQX1AO5d1VSEXszKr1sKGDninjHCYjK+3mB8SlglIBB7RqEndAAc+nOMcyXNVpm+KkxXfLVYvqbleA1HLcPqmLIrpYJBYaVK1KoCGLJDkkFmJNqSf7OpWTMLzFqOkOfEoPZ2B3O9D9UXZwA0ua6QHNWdNC77BVBTY+cGGXAp0nSHIUlCG7qQA5dnZyxUS5veACsXwEolDXUkl9JI1MCRqozd7k7l2ADkfA/A+jEKM1IWkJUAbt4QBQsXBPO3OxTl2WaySagpFr7qo7MCSk0F0iCSRhkpsAHLnzgI+AyiVJDIQE9eb9TWJkfYUBlPGeQGRPUtIaVNLgirKupJ9XMDuLnOKU39Y2vN8uTOlKQoPQ6eimLGMWnyWcG4cH0LNSgsYBrASHI6lhS356Rp3AmRKkpWtfiUWHlQvyu8ZvllJg2evnf+EbHw/iNchJ5U9oCxgCkH+8sz/sB/vEHpgCXO/vEQBpP6PKQW8R1avkPugD2KviTJRipBlmlQoG7Eflom4TUEDWSVM5/hEaRjtSye8EtpAKSHL3tAAmByJQVUaQkMzB3DfKLXDSlS1FQHoRuHtTpBLiMCCaADqBWvtFfNIlmqSzgOd/y8AA47hvDY5PakHC9nRM5R1qWkEvqQzhmGkqL03EC2N+H8+fLXNwpRiZfOW6SVCtEqAdjyMU2PzJWnswSxvzY8+frGgZVxSVYNElAMgoupDMoBmZ9zAZpj8DiJilyZUqarsgy5fZKJGpiVEM4ct7DlA32RlLIUNKkqFD3SCKsxtSNuw3EJRMUmTrMwtrWtRPdIZ1VLkNTaL2QZCpnaTpUqdOUNKlrlpFEDwgFzc3gM74OzIzQCQGSpvUaSHoxDF+biNNwYDJIeqdIDuAC2q31i7E07yuUQsbhsuLmSjsVuSVygRXd0Duqp6xeZBJQGLLOnwuybbs5rU3POAvMDNQnTqISpbhILAncgbmzxYiM+48yaaqYjGYZZPYJqhJLpYvqQKgULKDVA3gkyPPJs2TLWuQtJUl1NpodqEuxFRAX0KK3J8VMXrExLaVkAsQ4enQ0a0WUBGxUlJB1FQBFWUR7NvGOcQrCcROooJ7RRQVJICga0VY3840rjoKGEUtIcylonXb9koK9bM3WM5Tx60zEtKlTkLQFSe0T/zEkJWF0BPiIu4KaXgOcqlCaUJT3lhQokEmvQVH3Rr2X4QSZYS9BUkwH4XO8PLy6XNkiVhUzkpUqoRpU/edR8RDKHMtQRAwGc/TJiUpR9JCaKJdKWJAfSQCtnJJIsAN4A9zLCdvLVLCilExCklSFEKGoUKCLG9YyZXBcz9KmRLxaxNTKE0Ti+sCgL18g1qxsciUEpCQAAAAAKAAUAA2EBSJB/tAtTM+BYH/AFJgIWK4NxyGfNp1SwoR+Jivzbh/HyUhSs1nMSGZ940CYqas6AlB7vjNn8miumcLqUtBWoHSRTahe3O3tADcrgnNKH9KzHI3c/LS0Oq4QzlI7uZ6vNI//Mwc5mFaO4e8CG9IdweK1pcghiQX5i8B5amh5lfwtFvIximZLdd/6xUKUkncU9/eJMucAmigT+dtoC/l4lMlBF1KYk2L3/jHH6VWSGc3HMM1+prFMvEualz1PKHxiqMG+RgLtGYsQoEA7lRcHb3uIvMFxKEJNVB686l6genzgIE4JlMedK+zxEOdy7FSVGgp/hsIDSMHni8SyJkw9mpioCmoBwyzTbYQaYbM20aSkBO1nFqDncRimV8Vy5bhSnSXFrPvy5xZ4jjJBIVLmJJPiq3L2oIDbZGbgpSapf7QY9H5bxJw+PC1MCOYvtQ36vGe5fxGibhQpMxBLHUAoEprQlO1iKc4uMrzJbYYJ7xmTiFKZ2lhLkO3PTWAJOIMMqZhZyEeNUtQTaqmoK06RgOZ5fPw61GZJmSnJdSpZA5HvAFJ2cvs8ejhCIgPMGoqq7lrkvBv8Nc07HEJRcLIQTS6mO9b2q9/TUsy4Vws9zNkS1Ehn0gFvMMYBZ3wlmSsQqZInhMpJCkBQWpYAamoFzYsb1gNQEVysrH0pM+jiUqWeZdSVCvRj7xKwU7UhJd6B73brX3gc4m4jnynTKlLTymFOr2Fh6vAXOaZ7JwweasI5C5PRIFT7QD538Tpiu7hUdm/15rUqRYEjyd/KBHNlKU6pkzUsq8dFE/y8oHpyUqA1Otn6V8v6QGlZJ8UUgCViSVmrzA1/wDT3WHSsFP9odMt5XZrS9CV8wDV23JjDUyCliElLH6oaLPDZ9pBQrvJUGIU12b5Ur0gBSXP329YdMx6N+aVe5isQp+Yva39YkS/z+d4CWSeSQG/LwkEEv3b0YVJ82EMbXj4U1r5wHSgks6UmpNYdAcuwApQdaQyFD8I6RM8/wCMA4MElw7eV4elYdKSe6lizUFoihVRyHL+USEYrp7mjQEuVISHUAAX2DFo1bgbMVhGClB2mAzFEkmh1lnPQCkZGZrsAfLz5Rp+QK+jIkqWhSRLkp71LkFR8y5ZhAahKmu7bFo7eB3h/EqSklSgoOTMNQQoly4NAOo5QpnGElRIlrBYVoflzHXrAX82aEhyWED+ecRmRNKHHhBAZ6l6H2EPSp3aS1TJyyiXdnagrXlXaAXP8/TMmqUKOXf/AAigfqze8Bd5fxkUze8KG4/H74tM34hlrlgCuobi3WsZNi8zF7fIvESdxEsV8I9rDy8/WAkZ/iDrag/dDfde8VKJ7F6OfwhjMc11l0kP1B/JtDvD3C07HTxLlpI+2VeFA3UogewudoDrE5x3VGwB8W3IQM4zMFrBYsGF722owqPmI3MfArDK09piJ5YVCdCQ/wDhBSpt+cXuR/CjL8KUqTJ7RaS4XNUZhBG4FEg+QEB5slml2qPfb5PXyiwCVABRsd9NPN6Rb8MZOgTZfa97vA6WJ5iriwNW5CL/AInwqVM4dK0hPp4QejUP+naACwuOaQxg5rIOr6p0K3dqfzpE6TMlKoFl+WkkvyPKAZUeUdirc4n/AKHJDuzcx5e1xDS8Ey9IKSoXG3O9jQiAilFw35Ijoo2Jb89POLGXl5KhqAdQBAJ+rz+RrH3spZqZsoV3V/KsA3gpeiaDoUWNFEhrOCDtXpF/hOKxImmRMmBaHRMILXKQqiti5FLUimTOw4r28txsyi7dW9YkJ49RKUEIweGn9nRM5epK183IFgaB9gIA7zLP0TcMlMmYjvKHaA+LQgFk0u5PPaOchxUpCtalrMxQotSFFCfIJc+p9IAcX8RJsxSVIw+GklP2Zb6ibOSqLPL/AIpTiU99Eg1YiUFJciurSQQPJ4Ap434lRKlypZ0Tla5hIROAADJbWGd3dgbQBzeKFHwyJQvfWthTmoCO83zcT0ETvoqp6lApmyJSkGl9aiwWkh7h3asDyUkEg3BB9D99jAWkrileoOiUw2CDY9SSRGkngzDzsLJnyp01PaaXcIWATQ0ah1Frxj0+XVxz5/wjUuA8Y+HlAuP1olhjYKWHobudnEBc4D4Myiyl4icxDlKUoln1LEj0g7yPh6Rg5fZyEBCXctUlXNRNVHziX9KQFplv3iCQOgp/KJEAoTQobmzGBNSwdhU05CA865F+3A2e3rE/iRZ7NZcv+sD9AsADyaFCgM9xP7TE+a/wiVkKR+qpfW/tChQBNhUjUKfWA9HFIr8eojHTwKATpjAUaqbcoUKAkZwO+P8ApJ/2qgHwwhQoD5KV3j5mH0n8+kfIUA6D90cP+P3QoUA+pXf/ANQ/CLTE1SP3fxj7CgIWPuPMxovBtZUt9sShuneTChQGru+Y+UqnRybcov4UKAUBHH+IUgK0qUnuGxI/5czlCh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3808" name="AutoShape 16" descr="data:image/jpg;base64,/9j/4AAQSkZJRgABAQAAAQABAAD/2wCEAAkGBhQSERQUExQVFBUWFRoWFxgXFxoXHxkYFRwaGBwcGBodHCYgFxomGhoUHy8gJCcpLCwsGB8xNTAqNiYrLCkBCQoKBQUFDQUFDSkYEhgpKSkpKSkpKSkpKSkpKSkpKSkpKSkpKSkpKSkpKSkpKSkpKSkpKSkpKSkpKSkpKSkpKf/AABEIAMIAoAMBIgACEQEDEQH/xAAcAAABBQEBAQAAAAAAAAAAAAAGAAMEBQcCCAH/xABHEAABAgQEAwYCBgcGBAcAAAABAhEAAyExBAUSQQZRYRMiMnGBkQehFEJSscHwFSMzctHh8RYmYnWCsjRDc3QlRJKis8PT/8QAFAEBAAAAAAAAAAAAAAAAAAAAAP/EABQRAQAAAAAAAAAAAAAAAAAAAAD/2gAMAwEAAhEDEQA/AATtD15fm0Oonv57U8oja4kSl7eggNU+Cav+KD7y2+canGV/BMnVin5Sz81xqkAoUcrmAByW+UU0ni2QpRSFhgSArYlJYh9yIBcSy+4/5++kAsqW8xTeny+Vo0xOKQvdJ6UND+TA3mPDBTMMyWAUn6rVBYn1BMBBwMjmaEOa+1oNsN4E/uj7hAvgZBHsCxpQ1/GCaStpYJ2SD7CAfhRzLW4B5h/eOoBQoUKAUBWFmqVjc3AJDS5AFTQ9iq3KsGsCWXj/AMQzT/p4f/41QFbJ47myu7NSmYBuDoPyBBiNmXHRnDQAJaTerktW7BhFRnOHIX3m+R+cUpFb6RzrAabwDiwpE1ILkKB6swEO8Q5crtkLBUxIcOWBBG1g4b26wK/DzG6MYUbTZah6oIUK701RoWKxIE2XLVp0zApnNdSasOdHgPLsq8TJKN62MNSJXKLCRLu4oKly1N4DQfg7OTLOMUtSUpSiWVEkAADW5J2iy4l+L8tA04NInKq61ApQG5WKvu6xky89UUzJMhRCFlIUAD+sCXYKN9DklmrvDUvDKUR8h+N67wFzjM8nYlWqfMMxVhUgaRySmh86+cfcrn9msaiSA2nQUuDuXNbfZAJ5w/hMvCTp1ipAY0pendPlBVhOHJakpYB1FiTpDE1cAuVb2AttWAcwOcp0pPbLSpIJ0slSg4aigVFrvUeLzcxyfiN0JCiZhYOpKaP1Lt6eV6wL5XkBCphWoKSmgSUDSHDB9J7xNDYtTm0MKy4SnUsAufrNoDvRlFLHmQR1TWA0XDYyXNZmL8x+eUS1SQUlOxDe9ICskBQnxSgoBwNKlaSDUK5kuW0sRygqyzMDMA1JYs7jwny3HqBATZcvSABYAD2pHUKFAKFChQCgKy6cTmWbJa0qR7dmq3uYNYC8pWP05j0/aw0gt5OD98BFlZGFIBAqw8+tIFc7wBQWbyDEv5AOTYRr8zAJOzNypHyRhZctylKUvcs3ubn1gM8+G+BnJxJUuVNTL7NXeWkpAU6W06gC5D+0aDmOVS56NEwOLgihSdlJN0qHOFh8xC1EIBUBTVs/KOc0zmVhkhc5WhJLOxP3CA83yJdIezZITIPNRCQepvs1A8OYKXS2/wCa+bxXcRzv1stA+zq2uokOfQCAiZcoAhmol9rDz++LjKVa1rcs9ARyFCep2+UUuGlkhnNgL2Fq1qHanSCPLJISQoB2rdtiwfatT5QBDleB1TZpQWEoEA/Wdh3bnvE6XA6xc5aBrAVoKgghViACRq7pfSDpKQTS5ALxWZdjOz7w736sJZmck6jqGwcjrYGLDLcfoUFHUoguSWJJqTuwADJA5+hgLrLp4VMUHJO6Vd5tINQPtE6vRqUEUPEc86itLklikmgALFWkbBigA3atHi8w2KabrIrpCL3UX+QBJUf3eUDfEZOsV+0SWYAhRJApYEpT+TAVOGzucmYFJKtSS1yXDk1vqDmrgu8aVwxxLNmy0KUkLQQxKU6VJajFIff931jPESdVLD2dj86sfSLPLOG1FQWltQNwopUN+6oVBAbpzgNcROBo9eX8ocgYyjHThoTNIUXA1FIq3iDg3IYinOCYQH2FChQCgAytbcR4sEvqwcsgcgCkN7v7wfGM8wZ/vPP/AOwT/uTAaEtLgiKHKspnJStCyOzJLB39KuQLFvOL8mElQNi8BB1S8NL7xCQNzv8AxjLOPeKk4uchMp+zl7mgUo+tm3jVs2yxGIlKlrDg26HYjqDGQcSZCrCrZaRzSoVCgPyKbQFDIl09/wCW/n7wM8SzR9IXXwJSilO8A5HoTBhJQACpXhSCpX7qQST7CM4EwzpqiaBalKVXmSo/f8oC6wMsBIUXKlCzX5W93NItsEooUkrSBqsSabn09et962VhzOU1NIAJ1fZ+qnoCUuebpELWVdrLOlKSAO621QQ1hQAUgCvBTHLpFw4LWBLBugAud6xaYCYzL06h+0YnxfYCqeFS1J8wgW3EMDiV4ZWqq0WqO8EkFL7BYvW9HrBBh5zykrSAoab7AgWZqVclPICkASDFCWA6k61d8bFy7E3v4rUccorc2mpVZ+bquRtR3Acmh52BisGIU5dLkmpJJJuLv3bAR1MUpYDEJo9mBYVDAV8ucA/IFqAtcv6el4OOGMWl9PUG/wBp2tezNAThBqDFhqs9nHmKCCPhzCklyD3akUNgaP5i+3rAaL9FSbpFC9t4bx2ZS5KdU1aUJs6iAHvc0h+Se6Hvv5wziMahC0IUoBUwkIBNVFIcsN6QFHM+I+Xj/wAyg/u6lfcIiq+KmAH15h8pSz9wguaE8AE4n4t4QD9WjETDsBJWPmRARhuPEDNpmOMqYCqSMP2OlRUAGIU4Szki3WNuaM4wqB/aic7f8ClXq6Q/m1HgOp3xYLN+j8Uxp4VJ+ZTESX8UZ6UtKyufpHMq+/SY0jFSkrTUsLuCzdXigIMxKkhTgGhclx71EALj4mZkajKV6diVrH/1xGzDifNZ4B/Q8pQFU9o8yv8A6k9IKJ2KCEmVPDyydIU5o71NqRSZ/nqsJhhIQjtJYstLnu3AoCLm7wGe8R4nRh1JT4pnccUZI8R9RT1gQk4fRUitGZjtYnnaCHifGhUwIcEJDjTV1KAeo8mihnu7cy3Pl8/4QFiiQpUohOrWoIIYsVCWohYT1YvXpHzCYdAcodKXYBVVKNaq6w7gJwbRQCik+Y28iKRwWMyYQNOpbkPRzye1fvgLTKZgI0rBKUrchtTghIb0u1jaLLFYZKVMhQGoakLSHBYqBStLMqgTdlVDdavL5B0FQBcd47DSHc1obWPIfaiTmyv1hQ5IBDPQ1HLzep5CA6m40p8fcUXYgkpp9k/VoagtHS8Q1yq7cvL+PrDGAVr7i+jfOvnWFNwapawH8QdAYKc1cKCTqHmAabUqBPgcxkkIJajAkB6lgGHP74NMtmpQpCgqilJqA22mrFied2IjIpUzUlJVplhZGkkghdWOgBlKF6kpHMwU8P8AEiZc2XJXM1S1KAXqSgMpJCk6FJfTpTp7pJcAklzAbMDGO/EjOCvGhctanwiuwKbaFrSJiVpI+0NSehR1gzyHiAzpmoLPYSpSnVUa1qOo38SUIT4mYkloyXF4p8ZihNDIxM2YhfNCwsqlLAJqygm+yjAbTwjxUnFyg9JgTUc2o49YG0cSTZWeTJUxSzLUUy0oB7oC0pUhQGxfU/nALwhxMrDqSsPR1NUggB1JpFxx3jJZx+GxMpVJsuWtxSstak16hmPlAbPGZzQ/EeL/AMsb3aNLQsFutozWZXiPF/5Y3zEBxkWZzJNApRQpIGkkkeYu0FGRlkuS1D7fkwDpmAJCmKmagetA1G6H5wZ5NkfbIUqYVgGgSFaaMOXnAMZ0V4tKkYZKVEUUonSD0TFFhMwxkgiRMkoTLDaipiSDyakXfFmWrwckz8IVI0+MJq4+0QXcim0ZhmHGWJml1TtVKMGvtSAGxl2rByp8v6gKJg/dUz+5r5xAnynqPdoJOAFpUteHIJTNBKUndSQdYO9Uj5RAzLLDhpxlrqGCkHmgkjbcMR5wECWpmby/p/CJ0vCLJdfiNa91xao+qH33iZl2EDEip6GotfZN2eLjCywsDSCp9kspTi5VMNwCzBPKA6ydOlQYWJSDaiu6Lb6dXk46RWZhKV2hJa7DqEABmfYJFYIJWFW2kIJUCCSNRtU2drgFgXp6VOORpOk6dYNQB4RdiSeRrTq9HgK6ViSheoVIv+bcosMTmhmyVjS6kJK0hqukHvBthez+kMIkCmmoqAeY5tuHhzGoQlNH1Dlav2uT2gJeLky5CAUVADAmWhIATTV2inmKAJ1Ul70VDOS8NHFrJlLWgJlTChagdS1NqJCfqJcMklyXNLxxlWWBTKKQrQl6qcJbkklieQru0EfD+E7Tt3UUgyJgJ1aWCkEO5oAKmtBAUOVY+YZcwssj9mRLKgjVNLJlhZUdRKqaQAmtiIreI+01vMB1kBYJbvBJKQRyB02BN4OMl4dTiZqhhVy0plsApJExMkFOkKTQdrOYEJLMgkklRZmvi5g0y5mEQlICUyFJHJkKSAG/rAA/0lKJhbw/tBUWmAFns4NOoA5w2mdrWakoStk9ApWoty5wxhU907nU9ukSJMtJUA1OQLH+sB6Sy+SOylblKEsf9IEZ9MP948V0yz8UmD/Jkth5QJJZADm5AFH6s0Z1jAf0/jv8rU3I0T+MAT8DZYnsEzSQorFqd1toKgloBeBcFNwmEMwntELZZSDVJbvEPew7sGGAzFE5OqWXG+3VmgHsTIC0qSQ4UCD5GkYVmvw8xScUuUiUSg6lS11KdA5qAoel43GVjHUoFJTpLOaA+Udz5etCgFFJIICgzh9x1gPLWWYk4edLWm6FomPcslR1DkxTqFo0Xi3IvpEs6WMxDzJSqB0qAUUvuFJZuoHWMrwU8KLLahcfP5tGrcP44zcDKUoj9Qr6MsjkkapS/ahtygBLIlultBWxfSXD6WelgUkqvQbtFxKlkpoCCEs4qRZ0gAsS1aWfoYZ4hy4SZvap8Ewuwd0ro7F9yyvfziDOnlRANg7pbU5uKMGVtUmqtoC7wWFUt0pUpRJIIKyrSz/YJqxTZz3ma0PnIyZa1BKtKUqQkEaXWWPdoQD4ySavS4hmXj+zQEAnftCGcOB3U3CSAB3jWouWMWBzRCEplqYITdJJS5qbhyrqkAEbkkkQFMnLCoLJchJU6kuAQj1oHKEBz3tR5RJzTh89nLCHC1qEu1dRQlRq31V3HLqYlTuIJaEsNCXICE+ArCWDkaiwuHVWpodRafKzeWUykqKTpVqJ1UCv3gbtqASBcgNQOAFgMVOUpKUo1KUaS0ghzVwjvVsdqwccIYpUsYhMyXMQkylBSVSVAhkminT3Wdrw9w1hO00KSg6zqWP8JWqlKAUq1u6I0zHYTtJS5ZrrQU+4b0gMd4fzMYMmZLW84oCSV69DAfWQLspqg7mKHizGT8RMMyadd2aqUA7S7aRT5R3NSs1uaP5tX5xLlYahKqJZ67i33wFBKkdxJId6tvuRFnkWUBc0AguohIqbnlXrHJFWFB+Agr4EwerEI5JL084DXJKGSBdgB7Rm8yTr4hxYDucuKR66be8aWIAMKluJpvXAJP8A7kj8ICHwpw/ipU8JmdoJZAKnJ0kUvyVe0FkrIzhlrmSO/r8SCw6uD5/fF+RAfxnxNisIRoRL0KHdWQpRcXBTQAtWAScRjVTT2spKULdKGUO6fyIvsMtOHlhK1OXJO59oDMBxlP7NEyYETFn6gGhgfeLrD8ULmIJEgJVUEu+3uYDzorCgtMlk6CWIZ9CwCyT0LKKS9dJ3g/8AhZmEsT5uHmj9XPQmjliRqQTWxqiAzDYMplhL1UXUBcK8KQerFW25teG5GNVJXLWgspKik0uFUFDcOkVgNE4nwCpfa4aZcBXZKNlNVL9SABAhleJQX1AO5d1VSEXszKr1sKGDninjHCYjK+3mB8SlglIBB7RqEndAAc+nOMcyXNVpm+KkxXfLVYvqbleA1HLcPqmLIrpYJBYaVK1KoCGLJDkkFmJNqSf7OpWTMLzFqOkOfEoPZ2B3O9D9UXZwA0ua6QHNWdNC77BVBTY+cGGXAp0nSHIUlCG7qQA5dnZyxUS5veACsXwEolDXUkl9JI1MCRqozd7k7l2ADkfA/A+jEKM1IWkJUAbt4QBQsXBPO3OxTl2WaySagpFr7qo7MCSk0F0iCSRhkpsAHLnzgI+AyiVJDIQE9eb9TWJkfYUBlPGeQGRPUtIaVNLgirKupJ9XMDuLnOKU39Y2vN8uTOlKQoPQ6eimLGMWnyWcG4cH0LNSgsYBrASHI6lhS356Rp3AmRKkpWtfiUWHlQvyu8ZvllJg2evnf+EbHw/iNchJ5U9oCxgCkH+8sz/sB/vEHpgCXO/vEQBpP6PKQW8R1avkPugD2KviTJRipBlmlQoG7Eflom4TUEDWSVM5/hEaRjtSye8EtpAKSHL3tAAmByJQVUaQkMzB3DfKLXDSlS1FQHoRuHtTpBLiMCCaADqBWvtFfNIlmqSzgOd/y8AA47hvDY5PakHC9nRM5R1qWkEvqQzhmGkqL03EC2N+H8+fLXNwpRiZfOW6SVCtEqAdjyMU2PzJWnswSxvzY8+frGgZVxSVYNElAMgoupDMoBmZ9zAZpj8DiJilyZUqarsgy5fZKJGpiVEM4ct7DlA32RlLIUNKkqFD3SCKsxtSNuw3EJRMUmTrMwtrWtRPdIZ1VLkNTaL2QZCpnaTpUqdOUNKlrlpFEDwgFzc3gM74OzIzQCQGSpvUaSHoxDF+biNNwYDJIeqdIDuAC2q31i7E07yuUQsbhsuLmSjsVuSVygRXd0Duqp6xeZBJQGLLOnwuybbs5rU3POAvMDNQnTqISpbhILAncgbmzxYiM+48yaaqYjGYZZPYJqhJLpYvqQKgULKDVA3gkyPPJs2TLWuQtJUl1NpodqEuxFRAX0KK3J8VMXrExLaVkAsQ4enQ0a0WUBGxUlJB1FQBFWUR7NvGOcQrCcROooJ7RRQVJICga0VY3840rjoKGEUtIcylonXb9koK9bM3WM5Tx60zEtKlTkLQFSe0T/zEkJWF0BPiIu4KaXgOcqlCaUJT3lhQokEmvQVH3Rr2X4QSZYS9BUkwH4XO8PLy6XNkiVhUzkpUqoRpU/edR8RDKHMtQRAwGc/TJiUpR9JCaKJdKWJAfSQCtnJJIsAN4A9zLCdvLVLCilExCklSFEKGoUKCLG9YyZXBcz9KmRLxaxNTKE0Ti+sCgL18g1qxsciUEpCQAAAAAKAAUAA2EBSJB/tAtTM+BYH/AFJgIWK4NxyGfNp1SwoR+Jivzbh/HyUhSs1nMSGZ940CYqas6AlB7vjNn8miumcLqUtBWoHSRTahe3O3tADcrgnNKH9KzHI3c/LS0Oq4QzlI7uZ6vNI//Mwc5mFaO4e8CG9IdweK1pcghiQX5i8B5amh5lfwtFvIximZLdd/6xUKUkncU9/eJMucAmigT+dtoC/l4lMlBF1KYk2L3/jHH6VWSGc3HMM1+prFMvEualz1PKHxiqMG+RgLtGYsQoEA7lRcHb3uIvMFxKEJNVB686l6genzgIE4JlMedK+zxEOdy7FSVGgp/hsIDSMHni8SyJkw9mpioCmoBwyzTbYQaYbM20aSkBO1nFqDncRimV8Vy5bhSnSXFrPvy5xZ4jjJBIVLmJJPiq3L2oIDbZGbgpSapf7QY9H5bxJw+PC1MCOYvtQ36vGe5fxGibhQpMxBLHUAoEprQlO1iKc4uMrzJbYYJ7xmTiFKZ2lhLkO3PTWAJOIMMqZhZyEeNUtQTaqmoK06RgOZ5fPw61GZJmSnJdSpZA5HvAFJ2cvs8ejhCIgPMGoqq7lrkvBv8Nc07HEJRcLIQTS6mO9b2q9/TUsy4Vws9zNkS1Ehn0gFvMMYBZ3wlmSsQqZInhMpJCkBQWpYAamoFzYsb1gNQEVysrH0pM+jiUqWeZdSVCvRj7xKwU7UhJd6B73brX3gc4m4jnynTKlLTymFOr2Fh6vAXOaZ7JwweasI5C5PRIFT7QD538Tpiu7hUdm/15rUqRYEjyd/KBHNlKU6pkzUsq8dFE/y8oHpyUqA1Otn6V8v6QGlZJ8UUgCViSVmrzA1/wDT3WHSsFP9odMt5XZrS9CV8wDV23JjDUyCliElLH6oaLPDZ9pBQrvJUGIU12b5Ur0gBSXP329YdMx6N+aVe5isQp+Yva39YkS/z+d4CWSeSQG/LwkEEv3b0YVJ82EMbXj4U1r5wHSgks6UmpNYdAcuwApQdaQyFD8I6RM8/wCMA4MElw7eV4elYdKSe6lizUFoihVRyHL+USEYrp7mjQEuVISHUAAX2DFo1bgbMVhGClB2mAzFEkmh1lnPQCkZGZrsAfLz5Rp+QK+jIkqWhSRLkp71LkFR8y5ZhAahKmu7bFo7eB3h/EqSklSgoOTMNQQoly4NAOo5QpnGElRIlrBYVoflzHXrAX82aEhyWED+ecRmRNKHHhBAZ6l6H2EPSp3aS1TJyyiXdnagrXlXaAXP8/TMmqUKOXf/AAigfqze8Bd5fxkUze8KG4/H74tM34hlrlgCuobi3WsZNi8zF7fIvESdxEsV8I9rDy8/WAkZ/iDrag/dDfde8VKJ7F6OfwhjMc11l0kP1B/JtDvD3C07HTxLlpI+2VeFA3UogewudoDrE5x3VGwB8W3IQM4zMFrBYsGF722owqPmI3MfArDK09piJ5YVCdCQ/wDhBSpt+cXuR/CjL8KUqTJ7RaS4XNUZhBG4FEg+QEB5slml2qPfb5PXyiwCVABRsd9NPN6Rb8MZOgTZfa97vA6WJ5iriwNW5CL/AInwqVM4dK0hPp4QejUP+naACwuOaQxg5rIOr6p0K3dqfzpE6TMlKoFl+WkkvyPKAZUeUdirc4n/AKHJDuzcx5e1xDS8Ey9IKSoXG3O9jQiAilFw35Ijoo2Jb89POLGXl5KhqAdQBAJ+rz+RrH3spZqZsoV3V/KsA3gpeiaDoUWNFEhrOCDtXpF/hOKxImmRMmBaHRMILXKQqiti5FLUimTOw4r28txsyi7dW9YkJ49RKUEIweGn9nRM5epK183IFgaB9gIA7zLP0TcMlMmYjvKHaA+LQgFk0u5PPaOchxUpCtalrMxQotSFFCfIJc+p9IAcX8RJsxSVIw+GklP2Zb6ibOSqLPL/AIpTiU99Eg1YiUFJciurSQQPJ4Ap434lRKlypZ0Tla5hIROAADJbWGd3dgbQBzeKFHwyJQvfWthTmoCO83zcT0ETvoqp6lApmyJSkGl9aiwWkh7h3asDyUkEg3BB9D99jAWkrileoOiUw2CDY9SSRGkngzDzsLJnyp01PaaXcIWATQ0ah1Frxj0+XVxz5/wjUuA8Y+HlAuP1olhjYKWHobudnEBc4D4Myiyl4icxDlKUoln1LEj0g7yPh6Rg5fZyEBCXctUlXNRNVHziX9KQFplv3iCQOgp/KJEAoTQobmzGBNSwdhU05CA865F+3A2e3rE/iRZ7NZcv+sD9AsADyaFCgM9xP7TE+a/wiVkKR+qpfW/tChQBNhUjUKfWA9HFIr8eojHTwKATpjAUaqbcoUKAkZwO+P8ApJ/2qgHwwhQoD5KV3j5mH0n8+kfIUA6D90cP+P3QoUA+pXf/ANQ/CLTE1SP3fxj7CgIWPuPMxovBtZUt9sShuneTChQGru+Y+UqnRybcov4UKAUBHH+IUgK0qUnuGxI/5czlCh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3810" name="Picture 18" descr="R._A._Fischer  Ronald (Fisher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3116"/>
            <a:ext cx="2552700" cy="3105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Egon</a:t>
            </a:r>
            <a:r>
              <a:rPr lang="es-MX" dirty="0" smtClean="0"/>
              <a:t> Pearson (1895 – 1980)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643306" y="1600200"/>
            <a:ext cx="5043494" cy="4525963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Fue el único hijo de Karl Pearson.</a:t>
            </a:r>
          </a:p>
          <a:p>
            <a:r>
              <a:rPr lang="es-MX" dirty="0" err="1" smtClean="0"/>
              <a:t>Egon</a:t>
            </a:r>
            <a:r>
              <a:rPr lang="es-MX" dirty="0" smtClean="0"/>
              <a:t> ayudó a desarrollar teorías concernientes con aplicaciones de técnicas estadísticas, teoría estadística y operaciones de investigación.</a:t>
            </a:r>
          </a:p>
          <a:p>
            <a:r>
              <a:rPr lang="es-MX" dirty="0" smtClean="0"/>
              <a:t>Junto con </a:t>
            </a:r>
            <a:r>
              <a:rPr lang="es-MX" dirty="0" err="1" smtClean="0"/>
              <a:t>Neyman</a:t>
            </a:r>
            <a:r>
              <a:rPr lang="es-MX" dirty="0" smtClean="0"/>
              <a:t> desarrolló un enfoque de prueba de hipótesis, el cual fue duramente refutado por Fisher, pero obviamente aceptado.</a:t>
            </a:r>
          </a:p>
          <a:p>
            <a:r>
              <a:rPr lang="es-MX" dirty="0" smtClean="0"/>
              <a:t>Durante la segunda guerra mundial, </a:t>
            </a:r>
            <a:r>
              <a:rPr lang="es-MX" dirty="0" err="1" smtClean="0"/>
              <a:t>Egon</a:t>
            </a:r>
            <a:r>
              <a:rPr lang="es-MX" dirty="0" smtClean="0"/>
              <a:t> trabajó en métodos estadísticos en control de calidad, junto con una nueva disciplina de investigación de operaciones.</a:t>
            </a:r>
            <a:endParaRPr lang="es-MX" dirty="0"/>
          </a:p>
        </p:txBody>
      </p:sp>
      <p:pic>
        <p:nvPicPr>
          <p:cNvPr id="34818" name="Picture 2" descr="http://t0.gstatic.com/images?q=tbn:ANd9GcSiaOZn8WS7sULJkkcu68ji_72QSwt8U6nDY6j8yD1yHOlvMamcz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000240"/>
            <a:ext cx="2286016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Jerzy</a:t>
            </a:r>
            <a:r>
              <a:rPr lang="es-MX" dirty="0" smtClean="0"/>
              <a:t> </a:t>
            </a:r>
            <a:r>
              <a:rPr lang="es-MX" dirty="0" err="1" smtClean="0"/>
              <a:t>Neyman</a:t>
            </a:r>
            <a:r>
              <a:rPr lang="es-MX" dirty="0" smtClean="0"/>
              <a:t> ( 1894 – 1981)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714744" y="1600200"/>
            <a:ext cx="4972056" cy="4525963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Es considerado uno de los grandes fundadores de la estadística moderna.</a:t>
            </a:r>
          </a:p>
          <a:p>
            <a:r>
              <a:rPr lang="es-MX" dirty="0" smtClean="0"/>
              <a:t>Trabajó junto con </a:t>
            </a:r>
            <a:r>
              <a:rPr lang="es-MX" dirty="0" err="1" smtClean="0"/>
              <a:t>Egon</a:t>
            </a:r>
            <a:r>
              <a:rPr lang="es-MX" dirty="0" smtClean="0"/>
              <a:t> Pearson en la teoría de prueba de hipótesis, proveyéndola de fundamentación lógica y rigor matemático.</a:t>
            </a:r>
          </a:p>
          <a:p>
            <a:r>
              <a:rPr lang="es-MX" dirty="0" smtClean="0"/>
              <a:t>Sus ideas establecieron que las muestras deben ser bastante grandes, desarrolló además una teoría de estudio de muestreo en 1934.</a:t>
            </a:r>
          </a:p>
          <a:p>
            <a:r>
              <a:rPr lang="es-MX" dirty="0" smtClean="0"/>
              <a:t>Después investigó la teoría de estimación por juegos de confianza.</a:t>
            </a:r>
          </a:p>
          <a:p>
            <a:r>
              <a:rPr lang="es-MX" dirty="0" smtClean="0"/>
              <a:t>Usó intervalos de confianza. </a:t>
            </a:r>
            <a:endParaRPr lang="es-MX" dirty="0"/>
          </a:p>
        </p:txBody>
      </p:sp>
      <p:pic>
        <p:nvPicPr>
          <p:cNvPr id="35842" name="Picture 2" descr="http://t3.gstatic.com/images?q=tbn:ANd9GcTq_Bv1ZZU57QVOP6taPjFqN-SSO_XQ_nslLi8E4OBntFdSQnib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000253"/>
            <a:ext cx="2500330" cy="28575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329642" cy="5483245"/>
          </a:xfrm>
        </p:spPr>
        <p:txBody>
          <a:bodyPr/>
          <a:lstStyle/>
          <a:p>
            <a:r>
              <a:rPr lang="es-MX" dirty="0" smtClean="0"/>
              <a:t>A principios de este siglo quedaba claro que la teoría de la probabilidad requería de un marco teórico más adecuado para su desarrollo y éste se encuentra gracias a los avances logrados en otras áreas de la matemática.</a:t>
            </a:r>
            <a:endParaRPr lang="es-MX" dirty="0"/>
          </a:p>
        </p:txBody>
      </p:sp>
      <p:sp>
        <p:nvSpPr>
          <p:cNvPr id="36866" name="AutoShape 2" descr="data:image/jpg;base64,/9j/4AAQSkZJRgABAQAAAQABAAD/2wCEAAkGBhQSEBUUEhQVFRQUFBQUFBQUFBQUFRQUFRQVFBQUFBYXGyYeFxkkGRQUHy8gJCcpLCwsFR4xNTAqNSYrLCkBCQoKDgwOGA8PGiwcHBwpLCksKSkpLCkpKSkpKSwsLCkpKSkpLCksKSwpKSksLCwpKSkpLCksKSksKSkpLCksLP/AABEIAMgA/AMBIgACEQEDEQH/xAAbAAABBQEBAAAAAAAAAAAAAAAAAQIDBAUGB//EAD8QAAEDAgIGBwUHAgcBAQAAAAEAAgMEESExBRJBUWGREyJxgaHR8AYyUrHBFEJTYpKi4XLxFSNDgrLC0oMz/8QAGAEBAQEBAQAAAAAAAAAAAAAAAAECAwT/xAAiEQEBAAIBBQEAAwEAAAAAAAAAAQIRIQMSMUFRYRMy8CL/2gAMAwEAAhEDEQA/APDUIQgEIQgEIQgEISoESgJQE9rVQ0NT2sUjI1OyJbmLO0LYlK2BWo6dTspl0mCbZ/Qo6Faf2VNFOtdhtninTXQLWbTpJKVTsNsYxKNzFpyU6gfAs3BdqBamEK4+FQOYudioUieQm2WFIhCEAhCEAhCEAhCEAhCEAhKhAISgJ7WIGAJwapWxKdlMtaFZsanZErkNDdXI9GHctyIz44FZjp1pRaMO5Wm6NI2L0YyMVnwwK2ynVqOmVuOmXaYs7Z32ZM+yrZ+ypfsS3MU2xxTJ/wBmuFrmjUL6Up2G2JPS2VOSnXRvpCVWnoty53FdudfAqcsK3p6ayoTQLz5Ytysh8SgLVsGiuFTlprLz2NqNkWU7okwsU0IkJxaksoEQlSIBCEIBKkSoBODUrWqZkaoaximYxTxU6uR0N1ZEQwQgrSp6K6hjpCCtSjaQunYm0lPo9atNQ8FJSWwwW3T0imrBRh0eCrbdFAhatPRrRg0eDsVmWhw9RootOSfT0Buu9/wbHAKGbQePuEHeMl68OrKzcWDD7Nuc24Cgn0G5mYK7im0a9jQQotIS6os8XBVx6tt45Li4N1PZROgXQywNJwUJoRvXp2xpzslMVXfS2XTPgA2LPnpbnJZvJ4cvVU+KqOpcV1cui7Zqu/R4GxccsdtRz7dHXG5Vn6J710EjANiaxlzkvLl0q3tyk2jeCzp6Sy76p0RrjAd+1YmkNDhg4rlIrkXwqJzFtT0tgs+WNSwUiEile1RFZUiEIUCpzQkClYEDo2K3DGdyjh4rTpy3etyIfTw8FqUjBtwSU0jN62KQRnaFrX4CGja62WKus0FuU0EMR2i/bYrTZETbUIPacea1NzwiCl0NbO/zW1RUQ/upqWJxAGrjty+SsmUNHXwN9nzxTnJVmmoFpwUipUFXiLkEb1uQyMIzCzljZ5BFTqcU4KljbfJOa8XtfFYEApAFQ0hoNsmJJWrJMBngo2zh2RB7CtTLKcwc/J7LM1cC7mmw+yzLYuK35aloHWI7P4S3BbcEapHgun82f01HOv8AZlpyJI7lI72YjtjdbMbWtNgRjkLqRzVL1c/pqPO9Isjjfq2NxtWZUEFehaY0TE9pc9uIHvDNcbX0cMf3gb8cuS9nS6kyn655SuenprquIMVvs6IC97qtLVj7oA7rrvZtglLCbYgndbisnT9M63Wbq7tt1fkrnf2wViTSpcyzmBwGZNl5M+lZd6dJlK88qoVk1DV6BW6PilbcdU8Ny5jSGhg0XDlwysa05iUKArRqaW21UXtXGtIkJSkWQ4BTxMuoApWFagvRG2Yur0AYc8OwrOhmK0KeYcB3LtjizauR0Z+64EcirsNO8b/mPBVo577fXYtOjne3LwXoxlYuluipdbAnVds3Ht3K7S9I02sbqxo/SUmGXY4Ala3TawvIwi/3hceI7F1m/cOGjoOUydR+7DMEf0nYtaajcBqutILYB4sRxDh8liw9E0XDpD2OGHDJaFBW3BBmcN124DtxXO9O73GtsuopJWYt93tHyTKbS8rT97kSr1QSDg9pGdwCFPo6pdfDwdmvTvjmbY1ytaN9qXNwcD3hazdMiQZ2Ow/QpsWndWwsTv1utyKlm0ux4tgPqvHlN3fa6RPDpMe67HiSqlRR3IdGdV98hiO3go4qCJxu8uG7Vc0hTSUFutFIP6XH65LOsZeOBlVNPM3FzTbaQLlZslW6/VJB3G4+a6YOmviL8dYG3EWTZYybiRgcQLgkA4cSusz15kTTjn1zweK2dFe1jh1XjWGy+fNJWyMJ1XRN3YAjkQqL6CK9/wDMZ+4cMCAV1sxynMZ5jrotJxyN6wwPIhc3pX2SbLITE8AHHV/6hUzAQ7CQ4bdRwWnCH2J1gcMHEFviuM6d6fONa3vyyH+xM4waAfXFQ1PsTUtBuBYC/VIK6lmnpWtNzHfZiCE9mnXSMLejDjtDTh3DetfydWfE7cXAf4I8ZkX7QPqrNH7PuLb67bDHVBDj5BaGkKtpv1A07hck+Sz4SHG5c5nYLfJb6lyuPxJJtR0lowNBN7O5rmK0Et3LX07U2Js+/E4lclWVuOfgvDlhdct7UK0LKlV2pqrqhKVx00iKRKUigcFMwKAJ7XLUF6FivwQhZMch3q1FMd58F2xrFdFS0zezuBW5SU0ZzBJ5fJcfBUO3u8FowVcg2v8ABenHlNx3VLQszuR4rao5A0WNnA4WIthv7V57DXSjJz/BaEOkZfjd4eS7du/J3a8O1FAy/VNgb4Y4fNWW0TCACcsr4/TBcdDXTfiO77BWY9Iy/iu8Esv03Pjt6aJrR1SwHK+qck+OhjtYhhvjrAAEeC46PSEn4ruYViLSMn4zufmudwv1rcdUzRgv7wsdljh32JU7dDs+IdlnW8VzEdXL+I+2/DzTv8RlH+q8W32+hWbMvq8fHXUWiwNuPabLUh0ZY4G/bZeev9q9Qf8A6l5Iyb9cbDMbb4rd0J7SvcLudwtbxXm6ly+puOqdQsAN2t4YLPnoAT7x7iBzC53TXte5hF3G2wgY44ZLGm9rZHe5MTwDcU6cyvs3HXP0XtDnN7HC3cDdWKOAN94l98DrvFseAAC87f7VVN8XyD/5m3O1k2T2oqPjkvu1Qu1wys1tdx6BPopusTG7UacxgeWN0xmjCL/5xPdw4uXmtb7Tzn/Um7ur8nYqpJ7W1n4z+9rR9FqdPPXlm5R6rLoljgA4NNttgCT/ALSMEUejo48Q1pcMjcj6ryYe1tXtnfyb9AkPtdU/jv5DyS9LPWu4758eraRDXZdXvBue3NcrpKnuTravfcnmuOk9qp/xnftVCp9opj/qu5BSdO4+zvlbWlo4/hHrtXHaRAucByCbV6XkOch8FkVFY45uXDKaXZlTJ2Ki8qSR5UJK4VoiEIUChPao04KwWGFWoyd3yVJhVqJy641mtKmJ3fJatO3ieTViQyHcr0Mrtw716sKxW5FEdhd3MYfmFYhZJfAOtxbEsyCoft8Lj6q5FK7s9d69EsZbNM121p5NV5sVxu7mrAjqje2sSdwN/wCykNcBgTc/C273fOwUyykXbdEPF37Qo5J42C5c639Qt+rJY7i8m4DWjjZ7uBt7reV1l0ldK2okLwZBfUiBNyetmLY9655Z69K6Gp0y5skbLkCXW1S4ANDWC7iSbE+GayjWSPe5xeXtbNDZzW3I6wIs0nHIm20Dioq+OQTRGRrXF+sdRuNgLarc8buI5KCoeRK/WDQ4ua4ahwBAGIthha3+3dnxyu/9+NLFJJiBuAw7hs2bcPoV0lHpDVHcuepYgB5/3Wow2YTbDf6KniFP0nW67SCubNW7WAAJ6zMAMT1vduPd29q1Jzf1/KyaqOxvmLguaCRrAG+w5qWEWotNlsTnPceo8hzW4PDdawuSCCccb7s1tUU8RNjNPG7a1zYnX44tBtxxHFcrUyt+zOvHd2u50b7hxcC672vO/Vucdt7K17SaSlMbI5mgOZrFjxk67bC1tuXkrMrCx0lZouJ4NpZDx6OPH9IWRJoU7HPPaAFU0JUVIgZIx+tfWBjcCD1XEYO7sip3+0br2cSx3wyC1+xww+S749Se2L+kdouQHJ9t92lPbREDF0g46jSnN0o/fnluPYcimv0hIc/DFdO6JNIZac7S/wDS1ZlWCNru9qu1FWeKzJ6h28rnnk1Iz6iUegs+VwV6plVCVy8edbiu4phTnJq41oiEIUAnBNShBKwqzGVVaVMyay6Y1mtCElW2SWzWW2c77dis05J90d67zP4zWtFMeA4kfIbVO2oLsBrO37AOWHNUIacZuJcd2Q/laLKwMz6tsh5BdsZb5umKz6TS7pJWxkYXsdm2xsAujNRFCLEAHcMz2/yuNpIiH6wJ1tbC2y5uO0rfodG460hG+xPO5WOlcr48/Wrx4WftUk5swBke0gWv5n1gq2jKh8c0uGtiWMLsMnYuO/JWpazWOpF2F2627cPXblid7HPuQQSWttm4A+9e+F8O5MtSy+f0XKkDXaQ8ufjrHIEnAAflAv234K1SwN2n5LLpjjc593mtKGbj4rI0o2s3rUlrIzAGDPC5WCKnj65p32rj65qUWXtbvVOWMJzqnj65qGSb1j5qJaytIMc1rmtdZjrEgZXBuCeF/Wal0xI7oGN1uki6zonkdYO1bGN/EGymnNx/fzWHUEi7NmJbfK9rJauOXpp6KqqiCBszOvE4uD2Z6pa4i9sxlmO9aTdLRVAsQCT91wBI7D5LK0Npl8LAJB/lOJH9JvYqTSOiWOHSQOs442GAPZ8J4Zdi1hvXHP41VXS7TTOaYy4BwJLb3Gdsjn3pItNusC4EA5EAlptgcD9CFm19Q99g84tuMc+wrd0DFemAcA4XdcHHaVMN5Z2Y8JlJOTW17XC5vbeLkd4zCjksciCOGKjrND2N47jgTh3HzWVM97D1gQd+R5jNaztx/sRZqWLOlCkkrCRmSoHyXXny5biB4TCnuKYVyUiEIQCVIhA4KRoUbVM0rUSrEMYtv7VdieNXE2WeJrI6QldplMWdNM19ssTvP0CZC10jsct59YqCCLHrcvNXPtAb9B57lubvOSKdJUHphfJrshwK3XTukNgbDbjhz2+u1YsJaMMtY95x28FefOA3D3cuLj5KYXUvJVyapDW6rMsidrzw4eu2OE3xOfcqLHkm5APKw4Yq5FJ+Vv7fJa3tNLjX29DzUrZuHgFUZKfgb67k9s5+AePkgutqEhnCrdOfh+fkgzH4T4rImMyjMg3Dkma5+E/uSa35T+9Ep2t6sq9XCHD+FMXflP7kxz/yn93mjLPpanVuyTFpzH/YcVJ0joDgdaN2IPrb64JlbFcXDSD2O81HRVwALHi7TmN3EJK6S7humZgdUjaCq9PM9gD23AOA3HeE6upg11r6zTi0g42WhowDodQkEXNweJupJcs76q+IdTaXD8HGx8D5J9S0OFiL9qza7RpbizEbto8wqsOkHNwOI3eS1epZxma+FqqG3u8lQeCM1qunDslTmC45SelioSmp7mpi5NBCEIBCEIFBTgUxOCoe1TxmygaU4OW5dItdMnR4quxSa2C3vfNZPiit1nY7grAmubnuwKpdNfNSsl4jmpKaaUL+3x8lYZL2+PksxtRxH6ipm1PrWXWVNNFsvby/hP6Tt5DyWc2p4n9ae2oPH9abF3XHoD/yguHoDyVUVB4/qTxUH836ggn6RvD9vkjpW8P2KIVB/NzCT7QdzubU0ylMzeH7Ex0reHNiaZnbnfsTHSnc7kxNIbJIPWr5rPqRjcZ9yuuedx5NVeUnceTVmxYpvJcBY5bFJE5wAcMjcd4wtwKjkBBvb5K7SVrdXVcAWnuIWMZu83Tpaljq9YKnV04OIFj4FMqIiw3GRy8jxUkdUHDHNdLd/wDOXln9jONwUvTb1ZqG3VJ7LLhlLi3LsOKai6RYUIQhAIQhAJUiEDrp7VGnAqwS6yTXumXTgrtEjX8VK2XioQnC61Niy2fiPXepGzDe313qqAU8X4ePkty1Fts39PL+U7XH5eX8qqL8PHyTwDw9dy1tFkSDczkndIPhZyVYMduHruS6rtzfXcmzSySPgb67klx8DfX+1V7H4R4eSNU/CObU2mk+sPgbzP8A5TSR8A5/woXXH3f+KaX/AJf+Pmm00lcR8I/V/CY63w/uPkonPO75eajLuB8PNTa6PeeHiq5NinOdw9c1G/sXO1qLcVUCNV2I9YKrNHqnDL1mog6yf0mxXu7pqmtHCZRucmOCS6zauiEJEpSLChCEIBCEIBCEIFRdIhA4JwKYluqH3Tg5R3RrK7EoeE7X4qHWRrK7ROJOPinCTj4qvrJddXYtCTiead035jzVTXTukV7k0tdNxPgl6bj8vJU9cegjXCdxpbM3H5eSaZePy8lW1xwSaw4J3Glgycfl5Jhk4qEuCQkKXI0kL00uUZKRZ2pzim3QkUUt0iRCgEIQgEIQgEIQgEIQgEIQgEt0iECoQhAt0XQhUF0t0IQGsl1kIQGsk1kqECayNZCECXRdCFAl0IQgRCEIBCEIBCEIBCE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6868" name="AutoShape 4" descr="data:image/jpg;base64,/9j/4AAQSkZJRgABAQAAAQABAAD/2wCEAAkGBhQSEBUUEhQVFRQUFBQUFBQUFBQUFRQUFRQVFBQUFBYXGyYeFxkkGRQUHy8gJCcpLCwsFR4xNTAqNSYrLCkBCQoKDgwOGA8PGiwcHBwpLCksKSkpLCkpKSkpKSwsLCkpKSkpLCksKSwpKSksLCwpKSkpLCksKSksKSkpLCksLP/AABEIAMgA/AMBIgACEQEDEQH/xAAbAAABBQEBAAAAAAAAAAAAAAAAAQIDBAUGB//EAD8QAAEDAgIGBwUHAgcBAQAAAAEAAgMEESExBRJBUWGREyJxgaHR8AYyUrHBFEJTYpKi4XLxFSNDgrLC0oMz/8QAGAEBAQEBAQAAAAAAAAAAAAAAAAECAwT/xAAiEQEBAAIBBQEAAwEAAAAAAAAAAQIRIQMSMUFRYRMy8CL/2gAMAwEAAhEDEQA/APDUIQgEIQgEIQgEISoESgJQE9rVQ0NT2sUjI1OyJbmLO0LYlK2BWo6dTspl0mCbZ/Qo6Faf2VNFOtdhtninTXQLWbTpJKVTsNsYxKNzFpyU6gfAs3BdqBamEK4+FQOYudioUieQm2WFIhCEAhCEAhCEAhCEAhCEAhKhAISgJ7WIGAJwapWxKdlMtaFZsanZErkNDdXI9GHctyIz44FZjp1pRaMO5Wm6NI2L0YyMVnwwK2ynVqOmVuOmXaYs7Z32ZM+yrZ+ypfsS3MU2xxTJ/wBmuFrmjUL6Up2G2JPS2VOSnXRvpCVWnoty53FdudfAqcsK3p6ayoTQLz5Ytysh8SgLVsGiuFTlprLz2NqNkWU7okwsU0IkJxaksoEQlSIBCEIBKkSoBODUrWqZkaoaximYxTxU6uR0N1ZEQwQgrSp6K6hjpCCtSjaQunYm0lPo9atNQ8FJSWwwW3T0imrBRh0eCrbdFAhatPRrRg0eDsVmWhw9RootOSfT0Buu9/wbHAKGbQePuEHeMl68OrKzcWDD7Nuc24Cgn0G5mYK7im0a9jQQotIS6os8XBVx6tt45Li4N1PZROgXQywNJwUJoRvXp2xpzslMVXfS2XTPgA2LPnpbnJZvJ4cvVU+KqOpcV1cui7Zqu/R4GxccsdtRz7dHXG5Vn6J710EjANiaxlzkvLl0q3tyk2jeCzp6Sy76p0RrjAd+1YmkNDhg4rlIrkXwqJzFtT0tgs+WNSwUiEile1RFZUiEIUCpzQkClYEDo2K3DGdyjh4rTpy3etyIfTw8FqUjBtwSU0jN62KQRnaFrX4CGja62WKus0FuU0EMR2i/bYrTZETbUIPacea1NzwiCl0NbO/zW1RUQ/upqWJxAGrjty+SsmUNHXwN9nzxTnJVmmoFpwUipUFXiLkEb1uQyMIzCzljZ5BFTqcU4KljbfJOa8XtfFYEApAFQ0hoNsmJJWrJMBngo2zh2RB7CtTLKcwc/J7LM1cC7mmw+yzLYuK35aloHWI7P4S3BbcEapHgun82f01HOv8AZlpyJI7lI72YjtjdbMbWtNgRjkLqRzVL1c/pqPO9Isjjfq2NxtWZUEFehaY0TE9pc9uIHvDNcbX0cMf3gb8cuS9nS6kyn655SuenprquIMVvs6IC97qtLVj7oA7rrvZtglLCbYgndbisnT9M63Wbq7tt1fkrnf2wViTSpcyzmBwGZNl5M+lZd6dJlK88qoVk1DV6BW6PilbcdU8Ny5jSGhg0XDlwysa05iUKArRqaW21UXtXGtIkJSkWQ4BTxMuoApWFagvRG2Yur0AYc8OwrOhmK0KeYcB3LtjizauR0Z+64EcirsNO8b/mPBVo577fXYtOjne3LwXoxlYuluipdbAnVds3Ht3K7S9I02sbqxo/SUmGXY4Ala3TawvIwi/3hceI7F1m/cOGjoOUydR+7DMEf0nYtaajcBqutILYB4sRxDh8liw9E0XDpD2OGHDJaFBW3BBmcN124DtxXO9O73GtsuopJWYt93tHyTKbS8rT97kSr1QSDg9pGdwCFPo6pdfDwdmvTvjmbY1ytaN9qXNwcD3hazdMiQZ2Ow/QpsWndWwsTv1utyKlm0ux4tgPqvHlN3fa6RPDpMe67HiSqlRR3IdGdV98hiO3go4qCJxu8uG7Vc0hTSUFutFIP6XH65LOsZeOBlVNPM3FzTbaQLlZslW6/VJB3G4+a6YOmviL8dYG3EWTZYybiRgcQLgkA4cSusz15kTTjn1zweK2dFe1jh1XjWGy+fNJWyMJ1XRN3YAjkQqL6CK9/wDMZ+4cMCAV1sxynMZ5jrotJxyN6wwPIhc3pX2SbLITE8AHHV/6hUzAQ7CQ4bdRwWnCH2J1gcMHEFviuM6d6fONa3vyyH+xM4waAfXFQ1PsTUtBuBYC/VIK6lmnpWtNzHfZiCE9mnXSMLejDjtDTh3DetfydWfE7cXAf4I8ZkX7QPqrNH7PuLb67bDHVBDj5BaGkKtpv1A07hck+Sz4SHG5c5nYLfJb6lyuPxJJtR0lowNBN7O5rmK0Et3LX07U2Js+/E4lclWVuOfgvDlhdct7UK0LKlV2pqrqhKVx00iKRKUigcFMwKAJ7XLUF6FivwQhZMch3q1FMd58F2xrFdFS0zezuBW5SU0ZzBJ5fJcfBUO3u8FowVcg2v8ABenHlNx3VLQszuR4rao5A0WNnA4WIthv7V57DXSjJz/BaEOkZfjd4eS7du/J3a8O1FAy/VNgb4Y4fNWW0TCACcsr4/TBcdDXTfiO77BWY9Iy/iu8Esv03Pjt6aJrR1SwHK+qck+OhjtYhhvjrAAEeC46PSEn4ruYViLSMn4zufmudwv1rcdUzRgv7wsdljh32JU7dDs+IdlnW8VzEdXL+I+2/DzTv8RlH+q8W32+hWbMvq8fHXUWiwNuPabLUh0ZY4G/bZeev9q9Qf8A6l5Iyb9cbDMbb4rd0J7SvcLudwtbxXm6ly+puOqdQsAN2t4YLPnoAT7x7iBzC53TXte5hF3G2wgY44ZLGm9rZHe5MTwDcU6cyvs3HXP0XtDnN7HC3cDdWKOAN94l98DrvFseAAC87f7VVN8XyD/5m3O1k2T2oqPjkvu1Qu1wys1tdx6BPopusTG7UacxgeWN0xmjCL/5xPdw4uXmtb7Tzn/Um7ur8nYqpJ7W1n4z+9rR9FqdPPXlm5R6rLoljgA4NNttgCT/ALSMEUejo48Q1pcMjcj6ryYe1tXtnfyb9AkPtdU/jv5DyS9LPWu4758eraRDXZdXvBue3NcrpKnuTravfcnmuOk9qp/xnftVCp9opj/qu5BSdO4+zvlbWlo4/hHrtXHaRAucByCbV6XkOch8FkVFY45uXDKaXZlTJ2Ki8qSR5UJK4VoiEIUChPao04KwWGFWoyd3yVJhVqJy641mtKmJ3fJatO3ieTViQyHcr0Mrtw716sKxW5FEdhd3MYfmFYhZJfAOtxbEsyCoft8Lj6q5FK7s9d69EsZbNM121p5NV5sVxu7mrAjqje2sSdwN/wCykNcBgTc/C273fOwUyykXbdEPF37Qo5J42C5c639Qt+rJY7i8m4DWjjZ7uBt7reV1l0ldK2okLwZBfUiBNyetmLY9655Z69K6Gp0y5skbLkCXW1S4ANDWC7iSbE+GayjWSPe5xeXtbNDZzW3I6wIs0nHIm20Dioq+OQTRGRrXF+sdRuNgLarc8buI5KCoeRK/WDQ4ua4ahwBAGIthha3+3dnxyu/9+NLFJJiBuAw7hs2bcPoV0lHpDVHcuepYgB5/3Wow2YTbDf6KniFP0nW67SCubNW7WAAJ6zMAMT1vduPd29q1Jzf1/KyaqOxvmLguaCRrAG+w5qWEWotNlsTnPceo8hzW4PDdawuSCCccb7s1tUU8RNjNPG7a1zYnX44tBtxxHFcrUyt+zOvHd2u50b7hxcC672vO/Vucdt7K17SaSlMbI5mgOZrFjxk67bC1tuXkrMrCx0lZouJ4NpZDx6OPH9IWRJoU7HPPaAFU0JUVIgZIx+tfWBjcCD1XEYO7sip3+0br2cSx3wyC1+xww+S749Se2L+kdouQHJ9t92lPbREDF0g46jSnN0o/fnluPYcimv0hIc/DFdO6JNIZac7S/wDS1ZlWCNru9qu1FWeKzJ6h28rnnk1Iz6iUegs+VwV6plVCVy8edbiu4phTnJq41oiEIUAnBNShBKwqzGVVaVMyay6Y1mtCElW2SWzWW2c77dis05J90d67zP4zWtFMeA4kfIbVO2oLsBrO37AOWHNUIacZuJcd2Q/laLKwMz6tsh5BdsZb5umKz6TS7pJWxkYXsdm2xsAujNRFCLEAHcMz2/yuNpIiH6wJ1tbC2y5uO0rfodG460hG+xPO5WOlcr48/Wrx4WftUk5swBke0gWv5n1gq2jKh8c0uGtiWMLsMnYuO/JWpazWOpF2F2627cPXblid7HPuQQSWttm4A+9e+F8O5MtSy+f0XKkDXaQ8ufjrHIEnAAflAv234K1SwN2n5LLpjjc593mtKGbj4rI0o2s3rUlrIzAGDPC5WCKnj65p32rj65qUWXtbvVOWMJzqnj65qGSb1j5qJaytIMc1rmtdZjrEgZXBuCeF/Wal0xI7oGN1uki6zonkdYO1bGN/EGymnNx/fzWHUEi7NmJbfK9rJauOXpp6KqqiCBszOvE4uD2Z6pa4i9sxlmO9aTdLRVAsQCT91wBI7D5LK0Npl8LAJB/lOJH9JvYqTSOiWOHSQOs442GAPZ8J4Zdi1hvXHP41VXS7TTOaYy4BwJLb3Gdsjn3pItNusC4EA5EAlptgcD9CFm19Q99g84tuMc+wrd0DFemAcA4XdcHHaVMN5Z2Y8JlJOTW17XC5vbeLkd4zCjksciCOGKjrND2N47jgTh3HzWVM97D1gQd+R5jNaztx/sRZqWLOlCkkrCRmSoHyXXny5biB4TCnuKYVyUiEIQCVIhA4KRoUbVM0rUSrEMYtv7VdieNXE2WeJrI6QldplMWdNM19ssTvP0CZC10jsct59YqCCLHrcvNXPtAb9B57lubvOSKdJUHphfJrshwK3XTukNgbDbjhz2+u1YsJaMMtY95x28FefOA3D3cuLj5KYXUvJVyapDW6rMsidrzw4eu2OE3xOfcqLHkm5APKw4Yq5FJ+Vv7fJa3tNLjX29DzUrZuHgFUZKfgb67k9s5+AePkgutqEhnCrdOfh+fkgzH4T4rImMyjMg3Dkma5+E/uSa35T+9Ep2t6sq9XCHD+FMXflP7kxz/yn93mjLPpanVuyTFpzH/YcVJ0joDgdaN2IPrb64JlbFcXDSD2O81HRVwALHi7TmN3EJK6S7humZgdUjaCq9PM9gD23AOA3HeE6upg11r6zTi0g42WhowDodQkEXNweJupJcs76q+IdTaXD8HGx8D5J9S0OFiL9qza7RpbizEbto8wqsOkHNwOI3eS1epZxma+FqqG3u8lQeCM1qunDslTmC45SelioSmp7mpi5NBCEIBCEIFBTgUxOCoe1TxmygaU4OW5dItdMnR4quxSa2C3vfNZPiit1nY7grAmubnuwKpdNfNSsl4jmpKaaUL+3x8lYZL2+PksxtRxH6ipm1PrWXWVNNFsvby/hP6Tt5DyWc2p4n9ae2oPH9abF3XHoD/yguHoDyVUVB4/qTxUH836ggn6RvD9vkjpW8P2KIVB/NzCT7QdzubU0ylMzeH7Ex0reHNiaZnbnfsTHSnc7kxNIbJIPWr5rPqRjcZ9yuuedx5NVeUnceTVmxYpvJcBY5bFJE5wAcMjcd4wtwKjkBBvb5K7SVrdXVcAWnuIWMZu83Tpaljq9YKnV04OIFj4FMqIiw3GRy8jxUkdUHDHNdLd/wDOXln9jONwUvTb1ZqG3VJ7LLhlLi3LsOKai6RYUIQhAIQhAJUiEDrp7VGnAqwS6yTXumXTgrtEjX8VK2XioQnC61Niy2fiPXepGzDe313qqAU8X4ePkty1Fts39PL+U7XH5eX8qqL8PHyTwDw9dy1tFkSDczkndIPhZyVYMduHruS6rtzfXcmzSySPgb67klx8DfX+1V7H4R4eSNU/CObU2mk+sPgbzP8A5TSR8A5/woXXH3f+KaX/AJf+Pmm00lcR8I/V/CY63w/uPkonPO75eajLuB8PNTa6PeeHiq5NinOdw9c1G/sXO1qLcVUCNV2I9YKrNHqnDL1mog6yf0mxXu7pqmtHCZRucmOCS6zauiEJEpSLChCEIBCEIBCEIFRdIhA4JwKYluqH3Tg5R3RrK7EoeE7X4qHWRrK7ROJOPinCTj4qvrJddXYtCTiead035jzVTXTukV7k0tdNxPgl6bj8vJU9cegjXCdxpbM3H5eSaZePy8lW1xwSaw4J3Glgycfl5Jhk4qEuCQkKXI0kL00uUZKRZ2pzim3QkUUt0iRCgEIQgEIQgEIQgEIQgEIQgEt0iECoQhAt0XQhUF0t0IQGsl1kIQGsk1kqECayNZCECXRdCFAl0IQgRCEIBCEIBCEIBCE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6870" name="AutoShape 6" descr="data:image/jpg;base64,/9j/4AAQSkZJRgABAQAAAQABAAD/2wCEAAkGBhQSEBUUEhQVFRQUFBQUFBQUFBQUFRQUFRQVFBQUFBYXGyYeFxkkGRQUHy8gJCcpLCwsFR4xNTAqNSYrLCkBCQoKDgwOGA8PGiwcHBwpLCksKSkpLCkpKSkpKSwsLCkpKSkpLCksKSwpKSksLCwpKSkpLCksKSksKSkpLCksLP/AABEIAMgA/AMBIgACEQEDEQH/xAAbAAABBQEBAAAAAAAAAAAAAAAAAQIDBAUGB//EAD8QAAEDAgIGBwUHAgcBAQAAAAEAAgMEESExBRJBUWGREyJxgaHR8AYyUrHBFEJTYpKi4XLxFSNDgrLC0oMz/8QAGAEBAQEBAQAAAAAAAAAAAAAAAAECAwT/xAAiEQEBAAIBBQEAAwEAAAAAAAAAAQIRIQMSMUFRYRMy8CL/2gAMAwEAAhEDEQA/APDUIQgEIQgEIQgEISoESgJQE9rVQ0NT2sUjI1OyJbmLO0LYlK2BWo6dTspl0mCbZ/Qo6Faf2VNFOtdhtninTXQLWbTpJKVTsNsYxKNzFpyU6gfAs3BdqBamEK4+FQOYudioUieQm2WFIhCEAhCEAhCEAhCEAhCEAhKhAISgJ7WIGAJwapWxKdlMtaFZsanZErkNDdXI9GHctyIz44FZjp1pRaMO5Wm6NI2L0YyMVnwwK2ynVqOmVuOmXaYs7Z32ZM+yrZ+ypfsS3MU2xxTJ/wBmuFrmjUL6Up2G2JPS2VOSnXRvpCVWnoty53FdudfAqcsK3p6ayoTQLz5Ytysh8SgLVsGiuFTlprLz2NqNkWU7okwsU0IkJxaksoEQlSIBCEIBKkSoBODUrWqZkaoaximYxTxU6uR0N1ZEQwQgrSp6K6hjpCCtSjaQunYm0lPo9atNQ8FJSWwwW3T0imrBRh0eCrbdFAhatPRrRg0eDsVmWhw9RootOSfT0Buu9/wbHAKGbQePuEHeMl68OrKzcWDD7Nuc24Cgn0G5mYK7im0a9jQQotIS6os8XBVx6tt45Li4N1PZROgXQywNJwUJoRvXp2xpzslMVXfS2XTPgA2LPnpbnJZvJ4cvVU+KqOpcV1cui7Zqu/R4GxccsdtRz7dHXG5Vn6J710EjANiaxlzkvLl0q3tyk2jeCzp6Sy76p0RrjAd+1YmkNDhg4rlIrkXwqJzFtT0tgs+WNSwUiEile1RFZUiEIUCpzQkClYEDo2K3DGdyjh4rTpy3etyIfTw8FqUjBtwSU0jN62KQRnaFrX4CGja62WKus0FuU0EMR2i/bYrTZETbUIPacea1NzwiCl0NbO/zW1RUQ/upqWJxAGrjty+SsmUNHXwN9nzxTnJVmmoFpwUipUFXiLkEb1uQyMIzCzljZ5BFTqcU4KljbfJOa8XtfFYEApAFQ0hoNsmJJWrJMBngo2zh2RB7CtTLKcwc/J7LM1cC7mmw+yzLYuK35aloHWI7P4S3BbcEapHgun82f01HOv8AZlpyJI7lI72YjtjdbMbWtNgRjkLqRzVL1c/pqPO9Isjjfq2NxtWZUEFehaY0TE9pc9uIHvDNcbX0cMf3gb8cuS9nS6kyn655SuenprquIMVvs6IC97qtLVj7oA7rrvZtglLCbYgndbisnT9M63Wbq7tt1fkrnf2wViTSpcyzmBwGZNl5M+lZd6dJlK88qoVk1DV6BW6PilbcdU8Ny5jSGhg0XDlwysa05iUKArRqaW21UXtXGtIkJSkWQ4BTxMuoApWFagvRG2Yur0AYc8OwrOhmK0KeYcB3LtjizauR0Z+64EcirsNO8b/mPBVo577fXYtOjne3LwXoxlYuluipdbAnVds3Ht3K7S9I02sbqxo/SUmGXY4Ala3TawvIwi/3hceI7F1m/cOGjoOUydR+7DMEf0nYtaajcBqutILYB4sRxDh8liw9E0XDpD2OGHDJaFBW3BBmcN124DtxXO9O73GtsuopJWYt93tHyTKbS8rT97kSr1QSDg9pGdwCFPo6pdfDwdmvTvjmbY1ytaN9qXNwcD3hazdMiQZ2Ow/QpsWndWwsTv1utyKlm0ux4tgPqvHlN3fa6RPDpMe67HiSqlRR3IdGdV98hiO3go4qCJxu8uG7Vc0hTSUFutFIP6XH65LOsZeOBlVNPM3FzTbaQLlZslW6/VJB3G4+a6YOmviL8dYG3EWTZYybiRgcQLgkA4cSusz15kTTjn1zweK2dFe1jh1XjWGy+fNJWyMJ1XRN3YAjkQqL6CK9/wDMZ+4cMCAV1sxynMZ5jrotJxyN6wwPIhc3pX2SbLITE8AHHV/6hUzAQ7CQ4bdRwWnCH2J1gcMHEFviuM6d6fONa3vyyH+xM4waAfXFQ1PsTUtBuBYC/VIK6lmnpWtNzHfZiCE9mnXSMLejDjtDTh3DetfydWfE7cXAf4I8ZkX7QPqrNH7PuLb67bDHVBDj5BaGkKtpv1A07hck+Sz4SHG5c5nYLfJb6lyuPxJJtR0lowNBN7O5rmK0Et3LX07U2Js+/E4lclWVuOfgvDlhdct7UK0LKlV2pqrqhKVx00iKRKUigcFMwKAJ7XLUF6FivwQhZMch3q1FMd58F2xrFdFS0zezuBW5SU0ZzBJ5fJcfBUO3u8FowVcg2v8ABenHlNx3VLQszuR4rao5A0WNnA4WIthv7V57DXSjJz/BaEOkZfjd4eS7du/J3a8O1FAy/VNgb4Y4fNWW0TCACcsr4/TBcdDXTfiO77BWY9Iy/iu8Esv03Pjt6aJrR1SwHK+qck+OhjtYhhvjrAAEeC46PSEn4ruYViLSMn4zufmudwv1rcdUzRgv7wsdljh32JU7dDs+IdlnW8VzEdXL+I+2/DzTv8RlH+q8W32+hWbMvq8fHXUWiwNuPabLUh0ZY4G/bZeev9q9Qf8A6l5Iyb9cbDMbb4rd0J7SvcLudwtbxXm6ly+puOqdQsAN2t4YLPnoAT7x7iBzC53TXte5hF3G2wgY44ZLGm9rZHe5MTwDcU6cyvs3HXP0XtDnN7HC3cDdWKOAN94l98DrvFseAAC87f7VVN8XyD/5m3O1k2T2oqPjkvu1Qu1wys1tdx6BPopusTG7UacxgeWN0xmjCL/5xPdw4uXmtb7Tzn/Um7ur8nYqpJ7W1n4z+9rR9FqdPPXlm5R6rLoljgA4NNttgCT/ALSMEUejo48Q1pcMjcj6ryYe1tXtnfyb9AkPtdU/jv5DyS9LPWu4758eraRDXZdXvBue3NcrpKnuTravfcnmuOk9qp/xnftVCp9opj/qu5BSdO4+zvlbWlo4/hHrtXHaRAucByCbV6XkOch8FkVFY45uXDKaXZlTJ2Ki8qSR5UJK4VoiEIUChPao04KwWGFWoyd3yVJhVqJy641mtKmJ3fJatO3ieTViQyHcr0Mrtw716sKxW5FEdhd3MYfmFYhZJfAOtxbEsyCoft8Lj6q5FK7s9d69EsZbNM121p5NV5sVxu7mrAjqje2sSdwN/wCykNcBgTc/C273fOwUyykXbdEPF37Qo5J42C5c639Qt+rJY7i8m4DWjjZ7uBt7reV1l0ldK2okLwZBfUiBNyetmLY9655Z69K6Gp0y5skbLkCXW1S4ANDWC7iSbE+GayjWSPe5xeXtbNDZzW3I6wIs0nHIm20Dioq+OQTRGRrXF+sdRuNgLarc8buI5KCoeRK/WDQ4ua4ahwBAGIthha3+3dnxyu/9+NLFJJiBuAw7hs2bcPoV0lHpDVHcuepYgB5/3Wow2YTbDf6KniFP0nW67SCubNW7WAAJ6zMAMT1vduPd29q1Jzf1/KyaqOxvmLguaCRrAG+w5qWEWotNlsTnPceo8hzW4PDdawuSCCccb7s1tUU8RNjNPG7a1zYnX44tBtxxHFcrUyt+zOvHd2u50b7hxcC672vO/Vucdt7K17SaSlMbI5mgOZrFjxk67bC1tuXkrMrCx0lZouJ4NpZDx6OPH9IWRJoU7HPPaAFU0JUVIgZIx+tfWBjcCD1XEYO7sip3+0br2cSx3wyC1+xww+S749Se2L+kdouQHJ9t92lPbREDF0g46jSnN0o/fnluPYcimv0hIc/DFdO6JNIZac7S/wDS1ZlWCNru9qu1FWeKzJ6h28rnnk1Iz6iUegs+VwV6plVCVy8edbiu4phTnJq41oiEIUAnBNShBKwqzGVVaVMyay6Y1mtCElW2SWzWW2c77dis05J90d67zP4zWtFMeA4kfIbVO2oLsBrO37AOWHNUIacZuJcd2Q/laLKwMz6tsh5BdsZb5umKz6TS7pJWxkYXsdm2xsAujNRFCLEAHcMz2/yuNpIiH6wJ1tbC2y5uO0rfodG460hG+xPO5WOlcr48/Wrx4WftUk5swBke0gWv5n1gq2jKh8c0uGtiWMLsMnYuO/JWpazWOpF2F2627cPXblid7HPuQQSWttm4A+9e+F8O5MtSy+f0XKkDXaQ8ufjrHIEnAAflAv234K1SwN2n5LLpjjc593mtKGbj4rI0o2s3rUlrIzAGDPC5WCKnj65p32rj65qUWXtbvVOWMJzqnj65qGSb1j5qJaytIMc1rmtdZjrEgZXBuCeF/Wal0xI7oGN1uki6zonkdYO1bGN/EGymnNx/fzWHUEi7NmJbfK9rJauOXpp6KqqiCBszOvE4uD2Z6pa4i9sxlmO9aTdLRVAsQCT91wBI7D5LK0Npl8LAJB/lOJH9JvYqTSOiWOHSQOs442GAPZ8J4Zdi1hvXHP41VXS7TTOaYy4BwJLb3Gdsjn3pItNusC4EA5EAlptgcD9CFm19Q99g84tuMc+wrd0DFemAcA4XdcHHaVMN5Z2Y8JlJOTW17XC5vbeLkd4zCjksciCOGKjrND2N47jgTh3HzWVM97D1gQd+R5jNaztx/sRZqWLOlCkkrCRmSoHyXXny5biB4TCnuKYVyUiEIQCVIhA4KRoUbVM0rUSrEMYtv7VdieNXE2WeJrI6QldplMWdNM19ssTvP0CZC10jsct59YqCCLHrcvNXPtAb9B57lubvOSKdJUHphfJrshwK3XTukNgbDbjhz2+u1YsJaMMtY95x28FefOA3D3cuLj5KYXUvJVyapDW6rMsidrzw4eu2OE3xOfcqLHkm5APKw4Yq5FJ+Vv7fJa3tNLjX29DzUrZuHgFUZKfgb67k9s5+AePkgutqEhnCrdOfh+fkgzH4T4rImMyjMg3Dkma5+E/uSa35T+9Ep2t6sq9XCHD+FMXflP7kxz/yn93mjLPpanVuyTFpzH/YcVJ0joDgdaN2IPrb64JlbFcXDSD2O81HRVwALHi7TmN3EJK6S7humZgdUjaCq9PM9gD23AOA3HeE6upg11r6zTi0g42WhowDodQkEXNweJupJcs76q+IdTaXD8HGx8D5J9S0OFiL9qza7RpbizEbto8wqsOkHNwOI3eS1epZxma+FqqG3u8lQeCM1qunDslTmC45SelioSmp7mpi5NBCEIBCEIFBTgUxOCoe1TxmygaU4OW5dItdMnR4quxSa2C3vfNZPiit1nY7grAmubnuwKpdNfNSsl4jmpKaaUL+3x8lYZL2+PksxtRxH6ipm1PrWXWVNNFsvby/hP6Tt5DyWc2p4n9ae2oPH9abF3XHoD/yguHoDyVUVB4/qTxUH836ggn6RvD9vkjpW8P2KIVB/NzCT7QdzubU0ylMzeH7Ex0reHNiaZnbnfsTHSnc7kxNIbJIPWr5rPqRjcZ9yuuedx5NVeUnceTVmxYpvJcBY5bFJE5wAcMjcd4wtwKjkBBvb5K7SVrdXVcAWnuIWMZu83Tpaljq9YKnV04OIFj4FMqIiw3GRy8jxUkdUHDHNdLd/wDOXln9jONwUvTb1ZqG3VJ7LLhlLi3LsOKai6RYUIQhAIQhAJUiEDrp7VGnAqwS6yTXumXTgrtEjX8VK2XioQnC61Niy2fiPXepGzDe313qqAU8X4ePkty1Fts39PL+U7XH5eX8qqL8PHyTwDw9dy1tFkSDczkndIPhZyVYMduHruS6rtzfXcmzSySPgb67klx8DfX+1V7H4R4eSNU/CObU2mk+sPgbzP8A5TSR8A5/woXXH3f+KaX/AJf+Pmm00lcR8I/V/CY63w/uPkonPO75eajLuB8PNTa6PeeHiq5NinOdw9c1G/sXO1qLcVUCNV2I9YKrNHqnDL1mog6yf0mxXu7pqmtHCZRucmOCS6zauiEJEpSLChCEIBCEIBCEIFRdIhA4JwKYluqH3Tg5R3RrK7EoeE7X4qHWRrK7ROJOPinCTj4qvrJddXYtCTiead035jzVTXTukV7k0tdNxPgl6bj8vJU9cegjXCdxpbM3H5eSaZePy8lW1xwSaw4J3Glgycfl5Jhk4qEuCQkKXI0kL00uUZKRZ2pzim3QkUUt0iRCgEIQgEIQgEIQgEIQgEIQgEt0iECoQhAt0XQhUF0t0IQGsl1kIQGsk1kqECayNZCECXRdCFAl0IQgRCEIBCEIBCEIBCE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6874" name="Picture 10" descr="http://4.bp.blogspot.com/_mG8Cmk_I2v8/TLNIqJlikiI/AAAAAAAABqo/2SYyturAZw0/s1600/Horizon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3000372"/>
            <a:ext cx="4714908" cy="328610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Andrei</a:t>
            </a:r>
            <a:r>
              <a:rPr lang="es-MX" dirty="0" smtClean="0"/>
              <a:t> </a:t>
            </a:r>
            <a:r>
              <a:rPr lang="es-MX" dirty="0" err="1" smtClean="0"/>
              <a:t>Kolmogorov</a:t>
            </a:r>
            <a:r>
              <a:rPr lang="es-MX" dirty="0" smtClean="0"/>
              <a:t> ( 1903 – 1987)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29058" y="1600200"/>
            <a:ext cx="4757742" cy="4525963"/>
          </a:xfrm>
        </p:spPr>
        <p:txBody>
          <a:bodyPr/>
          <a:lstStyle/>
          <a:p>
            <a:r>
              <a:rPr lang="es-MX" dirty="0" smtClean="0"/>
              <a:t>A partir de los años 30; con sus axiomas,  establece las bases matemáticas de la teoría y cálculo de probabilidades.</a:t>
            </a:r>
            <a:endParaRPr lang="es-MX" dirty="0"/>
          </a:p>
        </p:txBody>
      </p:sp>
      <p:pic>
        <p:nvPicPr>
          <p:cNvPr id="37892" name="Picture 4" descr="http://www.atopo.gr/wp-content/uploads/2011/03/Kolmogorov-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071678"/>
            <a:ext cx="3286148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714348" y="1000108"/>
            <a:ext cx="7772400" cy="1143000"/>
          </a:xfrm>
        </p:spPr>
        <p:txBody>
          <a:bodyPr/>
          <a:lstStyle/>
          <a:p>
            <a:pPr algn="ctr"/>
            <a:r>
              <a:rPr lang="es-MX" dirty="0" smtClean="0"/>
              <a:t>GRACIAS POR SU ATENCIÓN</a:t>
            </a:r>
            <a:endParaRPr lang="es-MX" dirty="0"/>
          </a:p>
        </p:txBody>
      </p:sp>
      <p:pic>
        <p:nvPicPr>
          <p:cNvPr id="51202" name="Picture 2" descr="http://www.egrupos.net/cgi-bin/eGruposDMime.cgi?K9U7J9W7U7xumopxCnoodjy-a-mqo-CRYUYTRCvqwCuwymqCSSQhfb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13" y="2643182"/>
            <a:ext cx="1785943" cy="17478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es-MX" b="1" dirty="0" smtClean="0"/>
              <a:t>El concepto de probabilidad ha evolucionado </a:t>
            </a:r>
            <a:r>
              <a:rPr lang="es-MX" dirty="0" smtClean="0"/>
              <a:t>en el transcurso del tiempo. A los algebristas del siglo XVI, </a:t>
            </a:r>
            <a:r>
              <a:rPr lang="es-MX" dirty="0" err="1" smtClean="0"/>
              <a:t>Pacioli</a:t>
            </a:r>
            <a:r>
              <a:rPr lang="es-MX" dirty="0" smtClean="0"/>
              <a:t>, </a:t>
            </a:r>
            <a:r>
              <a:rPr lang="es-MX" dirty="0" err="1" smtClean="0"/>
              <a:t>Cardano</a:t>
            </a:r>
            <a:r>
              <a:rPr lang="es-MX" dirty="0" smtClean="0"/>
              <a:t> y </a:t>
            </a:r>
            <a:r>
              <a:rPr lang="es-MX" dirty="0" err="1" smtClean="0"/>
              <a:t>Tartaglia</a:t>
            </a:r>
            <a:r>
              <a:rPr lang="es-MX" dirty="0" smtClean="0"/>
              <a:t>; se les deben las primeras consideraciones matemáticas profundas a propósito de los juegos de azar.</a:t>
            </a:r>
          </a:p>
          <a:p>
            <a:r>
              <a:rPr lang="es-MX" dirty="0" smtClean="0"/>
              <a:t>Fermat y Pascal, dieron en 1654 la primera definición de probabilidad. Se aceptaba como intuitivo el concepto de </a:t>
            </a:r>
            <a:r>
              <a:rPr lang="es-MX" b="1" dirty="0" err="1" smtClean="0"/>
              <a:t>equiprobabilidad</a:t>
            </a:r>
            <a:r>
              <a:rPr lang="es-MX" dirty="0" smtClean="0"/>
              <a:t>, se admitía que la probabilidad de conseguir un acontecimiento fuese igual al cociente entre el número de casos favorables y el de casos posibles.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PROBABILIDAD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Rama de las matemáticas que se ocupa de medir cuantitativamente la posibilidad de que ocurra un determinado suceso.</a:t>
            </a:r>
          </a:p>
          <a:p>
            <a:r>
              <a:rPr lang="es-MX" dirty="0" smtClean="0"/>
              <a:t>La probabilidad está basada en el estudio de la combinatoria y es fundamento necesario de la estadística.</a:t>
            </a:r>
          </a:p>
          <a:p>
            <a:r>
              <a:rPr lang="es-MX" dirty="0" smtClean="0"/>
              <a:t>Las posibilidades se expresan como fracciones o como decimales que están entre uno y cero.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PRINCIPALES REPRESENTANTES DE LA TEORÍA DE LA PROBABILIDAD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Girolamo</a:t>
            </a:r>
            <a:r>
              <a:rPr lang="es-MX" dirty="0" smtClean="0"/>
              <a:t> </a:t>
            </a:r>
            <a:r>
              <a:rPr lang="es-MX" dirty="0" err="1" smtClean="0"/>
              <a:t>Cardano</a:t>
            </a:r>
            <a:r>
              <a:rPr lang="es-MX" dirty="0" smtClean="0"/>
              <a:t> (1501 – 1576)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86116" y="1600200"/>
            <a:ext cx="5400684" cy="4525963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Médico, matemático y astrólogo italiano.</a:t>
            </a:r>
          </a:p>
          <a:p>
            <a:r>
              <a:rPr lang="es-MX" dirty="0" smtClean="0"/>
              <a:t>Era un jugador empedernido y su obra es mas bien un manual para jugadores.</a:t>
            </a:r>
          </a:p>
          <a:p>
            <a:r>
              <a:rPr lang="es-MX" dirty="0" smtClean="0"/>
              <a:t>Escribió el </a:t>
            </a:r>
            <a:r>
              <a:rPr lang="es-MX" b="1" i="1" dirty="0" smtClean="0"/>
              <a:t>Libro de los juegos de azar</a:t>
            </a:r>
            <a:r>
              <a:rPr lang="es-MX" dirty="0" smtClean="0"/>
              <a:t>, en 1565, aunque no publicado hasta 1663.</a:t>
            </a:r>
          </a:p>
          <a:p>
            <a:r>
              <a:rPr lang="es-MX" dirty="0" smtClean="0"/>
              <a:t>Trabajó con los conceptos de la definición clásica de la probabilidad.</a:t>
            </a:r>
          </a:p>
          <a:p>
            <a:r>
              <a:rPr lang="es-MX" dirty="0" smtClean="0"/>
              <a:t>Introdujo la idea de asignar una probabilidad  </a:t>
            </a:r>
            <a:r>
              <a:rPr lang="es-MX" b="1" i="1" dirty="0" smtClean="0"/>
              <a:t>“P”</a:t>
            </a:r>
            <a:r>
              <a:rPr lang="es-MX" dirty="0" smtClean="0"/>
              <a:t> entre 0 y 1 a un suceso cuyo resultado se desconoce.</a:t>
            </a:r>
            <a:endParaRPr lang="es-MX" dirty="0"/>
          </a:p>
        </p:txBody>
      </p:sp>
      <p:pic>
        <p:nvPicPr>
          <p:cNvPr id="1026" name="Picture 2" descr="http://micro.magnet.fsu.edu/optics/timeline/people/antiqueimages/carda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000240"/>
            <a:ext cx="1905000" cy="3000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Galileo Galilei (1564 – 1642)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500430" y="1600200"/>
            <a:ext cx="5186370" cy="4525963"/>
          </a:xfrm>
        </p:spPr>
        <p:txBody>
          <a:bodyPr/>
          <a:lstStyle/>
          <a:p>
            <a:r>
              <a:rPr lang="es-MX" dirty="0" smtClean="0"/>
              <a:t>La principal contribución de Galileo a la teoría de la probabilidad fue la creación de la teoría de la medida de errores.</a:t>
            </a:r>
          </a:p>
          <a:p>
            <a:r>
              <a:rPr lang="es-MX" dirty="0" smtClean="0"/>
              <a:t>Sentó las bases para el nacimiento de la estadística.</a:t>
            </a:r>
            <a:endParaRPr lang="es-MX" dirty="0"/>
          </a:p>
        </p:txBody>
      </p:sp>
      <p:pic>
        <p:nvPicPr>
          <p:cNvPr id="19458" name="Picture 2" descr="http://t3.gstatic.com/images?q=tbn:ANd9GcTxpqUotggx6kcAeNSjO_3IDG-dZ98SzFa_Sye7TdCPJVLeqEi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400" y="2305057"/>
            <a:ext cx="2438402" cy="26955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Pierre de Fermat (1601 – 1665)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86116" y="1600200"/>
            <a:ext cx="5500726" cy="4525963"/>
          </a:xfrm>
        </p:spPr>
        <p:txBody>
          <a:bodyPr>
            <a:normAutofit/>
          </a:bodyPr>
          <a:lstStyle/>
          <a:p>
            <a:r>
              <a:rPr lang="es-MX" dirty="0" smtClean="0"/>
              <a:t>En su juventud , con su amigo el científico </a:t>
            </a:r>
            <a:r>
              <a:rPr lang="es-MX" dirty="0" err="1" smtClean="0"/>
              <a:t>Blaise</a:t>
            </a:r>
            <a:r>
              <a:rPr lang="es-MX" dirty="0" smtClean="0"/>
              <a:t> Pascal, realizó una serie de investigaciones sobre las propiedades de los números. De estos estudios, Fermat dedujo un importante método de cálculo de probabilidades.</a:t>
            </a:r>
          </a:p>
          <a:p>
            <a:r>
              <a:rPr lang="es-MX" dirty="0" smtClean="0"/>
              <a:t>También se interesó por la teoría de los números y realizó varios descubrimientos en este campo.</a:t>
            </a:r>
            <a:endParaRPr lang="es-MX" dirty="0"/>
          </a:p>
        </p:txBody>
      </p:sp>
      <p:pic>
        <p:nvPicPr>
          <p:cNvPr id="20482" name="Picture 2" descr="http://t0.gstatic.com/images?q=tbn:ANd9GcR7ykVWWhQE4E_kmIvULT6jwZjw_bbwYb9Q-RYLjtr7Th0K0nz84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000240"/>
            <a:ext cx="2000264" cy="3000396"/>
          </a:xfrm>
          <a:prstGeom prst="rect">
            <a:avLst/>
          </a:prstGeom>
          <a:noFill/>
        </p:spPr>
      </p:pic>
      <p:sp>
        <p:nvSpPr>
          <p:cNvPr id="20484" name="AutoShape 4" descr="data:image/jpg;base64,/9j/4AAQSkZJRgABAQAAAQABAAD/2wCEAAkGBhMSERUTEhMWFBUWGRoYGBgYGBgZHxsXHBgaGRcaGhsdGycfGRojHRgUHy8gJCcpLCwsHB4xNTAqNSYsLCkBCQoKBQUFDQUFDSkYEhgpKSkpKSkpKSkpKSkpKSkpKSkpKSkpKSkpKSkpKSkpKSkpKSkpKSkpKSkpKSkpKSkpKf/AABEIAOYA2wMBIgACEQEDEQH/xAAcAAABBQEBAQAAAAAAAAAAAAAAAwQFBgcCCAH/xAA8EAABAgQEAwYEBAYCAgMAAAABAhEAAwQhBRIxQQZRYQcTInGBkTKhsfBCUsHRFBUjYnLhM/EkQxZTgv/EABQBAQAAAAAAAAAAAAAAAAAAAAD/xAAUEQEAAAAAAAAAAAAAAAAAAAAA/9oADAMBAAIRAxEAPwDcIIIIAggggCCCCAIIIIAggih9pHaF/Bp7mQQahQ3uJaTuevSAsfEHFlPRpecsBR0QLqPpGWcS9sk6YSmlHcpH4ixUr30jPambNnLUuaVrUrcl77a6CHdDhCcznQa6nzaAf1PFWITk+KdOUG5tp5NEfS8W18g+ConJa7Zi22xcaERdcLxPuzmTJSDlKU5tA9nLjXW0KVOFypyGSgBRS3Uly5PN/kICDwbtRrwQe+VM5hbKCn9ARGjYB2sy5rCfLMtVrpuPXlFb4f4ElvMUuyQwB6gglvaHSeAzmXMBy5hb9IDSsP4gkTjllrdTOzEWiRjN5GFSZYAXMXLnDxIUC1gG9fW8Jo4zn0k5AmrFRTqy+IEAjPcH03eA0yCIzA8aTUoKktZRSwL6HWJOAIIIIAggggCCCCAIIIIAggggCCCCAIIIIAggggGmK4iinkrnTCyUBz+3mdI83YhjnfVC5y2da1KU+w/L9B6RqHbFj4ShNMCxUQpXldn9WtGM48nu5hRYAM7ejm8BoGCTqFSHmFl5SohjoGbzd4sNRSUEoBOdlODrqb68hpbpGN/xQChlLpNtdjtE9hWFVE4koSVBIfmw0f5wF9xulCjLlyGdZGt3DhyTy1tFowjg9KAnMdB622EUfC6aaippRNJcg9GS5KSY1xHnAIpwtFtW5c4cdwNGjtPnH0BoCt8T8MieixIULuGtGR8S0U6nJe41YgX525f6jf5gcekUzi/CQtJ8ILjeAz/gzidUwplJnmnUkjIEgJQQ98wSl1rP91o3Ogz5B3hClNdQDA+mx+UeaKCm7qvRLKhLQpYcnQJe5j0xQrRkSJZCkgMCCD9mAcQQQQBBBBAEEEEAQQQQBBBBAEEEEAQQQQBBBFU494xVQSkrQgLUSbE2ZvnfYQGQ9ruOom1yu6V8P9NX+SHBPleKOoqmzQD8R69C30hTFqhVRNmTVMCpRV4WAck6RMYHhviQCGUXzEuwS9z5BP1gCkwYmWSLA5b/ANzCwMT/AP8ALV0RTJQWZKg5A/EzH0vEuhInnvJYCaaQnKgs2a1yAXs+hN4zbiGuK6hSjYEgAD8uzHnAbDwdPTmVPnTCpZIIJcgD0HKNDo6xMwOkuPb5NaMF4PqU50oM1gToSoD12942qgnZE+IvbVulvPzgJlcwAOSw6sPnEJN40o82QVEsrBYjMIoPFYmVJVNqJykSXaXKSWfk7By/6xnmMYMEOoSJksbFSVi3mQID0tT14UnMCCIq3FePIloJUU6aE8uUVjsnqZ/dTJaiVJR8PkdveKt2hyZtTiCJEsFRKR4X33PygIXi6vlzCmZLIsbtziy9lvGaUTxLnLWl/gDqZ+Rv18or+IcLIRKWkHLNQCVpO45633vDLhWulpmJUtBKklORrXcajcGA9VSy4eOoQopmaWhTM6QWGziF4AggggCCCCAIIIIAggggCCCCAIIIICPx9U4U8w07d6EkpfmLx504u4nqaiaZM1BQUqPgLgS7XAvYRtvaFxkKKnOV+8WCEkAEJPNUYDheId7UmZNUCScxKmYnrASvCuAJK881QyhOY22GrP5w1XSLE2YVEBBuSHZr2HK/yaOeIcWm9661J8RdIQbBGgSOTDaF6jDZQojO77Mr8gcnMS/NhALYvxMs0QlSglCEkJJuVLWxUoJDslKQ0UUOSSpz84cd8pyCW1I5XDK9GjgSykAgZr3gL52bVssT0Ai6rXsPeNwn0bymTbwgB/k8efuBaRcyolgWALnoHvHojDleEJJuPv6QFNnTf4OYqdNSaichJKJaA+VLEqUCqyTq55WEVbGcbm4jJmTu6TKQhSUs6lKWFbXDEgXPSNhnyHB0uNdD7iK1iHC/eP3i05NAlzpvo14BPgHhj+Glkkv3g9gbsQ8V7jHAaimqhV02RQmDu3UgKyKuwALi/M8o0SlyIQlCWAAYD0j7WUqZ0paFXCgx+/QH0gMO4/wWYiTJmrmldQpCjNSEgZBsRlFgRYuLQ77F+DZdTNVPmuUySGGjqa3o0S6qmSUTsyf/ACkJmU61bEMUlTdUtDTsUKhMICkJSDd1MbDQB7hrQG4AR9j4I+wBBBBAEEEEAQQQQBBBBAEEEEARXeL8ZmSJClySMyFDUOk7qSRrpvzixRF8RzJYkKEx2VYAaknT5wHnjjHjefWKPeISH2HL8LRUKihWgFSgydH8+USHEqVS6lQO2mhFrEecL4AiVMChUrUzMhALB/OARw1MuYlQUoukEgE7toIZprCwRtuPn+ghbEaUyZigEEJGl3tbffWGNTNzMUjUdHBgJar7syHBeYrUnYch0ENZugDXb08x0iNm1SmAO30hzh6ytQvYawFp4JqlSpwVuGa/naNuoMdSsAix3++UefZVZvLDMW06Rd+GMUK9Symv6coDWDjyGIcdLwz/AJgNTp6RBUMkKud/v6tEvlQzKYMIDkYwVFRA/poDqUG2IYDnBScZ0hmBP8TLudzoTtyhKjxaQVFMspIDgizRWePOF5ExPf0xlSpiB/ULJboS1vW8BX+0SdKk10xUlYIWkGYEm2Yhvo0RHAFLLmTk5gokq2JDebbRCVtOoIKlEG+rvf8AWL72SViJS0Z0lX5bD4jyvcNe8Bt+FyCiWElWbkennvDuE6dYKQRoQGhSAIIIIAggggCCCCAIIIIAggggE6iblSpTPlBLeUYJ2ocYJnzkqkTFEZcqkXBSoNt73jccarxJkrmHYedzpHnDi6lSpS5oUhBzNlSGct56bwFTnTQpTzCTYt1PJzpDeVUAMRtrteHdRhqsoUVJL9b9XHKIzKXaAl/5qVIKVk/P28ojZNZ3Zdn5A3+sdzqJrhQI66x8NH4Aq3v9tAfJ84KY7x9kSL306RxKlv094v8AwXTBDFaEqSq1w56+YgIijkpCRkAYhz5w7w+u7maC9nvfYje1hGn1nZnSz5YXTqMlZuGuknkU7e8ZtxDwvU0istRLOU6LSXSQd32gLdIxsMClRIOn6wpVrmT/AApmAJIuXu3TrrGcUylJDoNtGffnE7h/EZlEZw43gLWiXQU4SpUhymzurxdVAKDmGGM4/Ssf/EmCWxdIE1MtXJ9lMeRaHOC8cyCvMsBLaFQB+uh6wcSdpElaJksKz5kkDlm28oDOcXxAKSiWhISE3Yf7i/dnZlS5Zmq+MWJ1byHXR4yuoqEqmFrCwtz5iL1wkQUBCSHO1731JfUiA3rCMWCkJSQUlunJ/SJYGM/wg5SlaSCt2LPcWBJ6RbMOxR3zkDl7mAlYITlzgfYH3hSAIIIIAggggCCCCAII5XMA1IEMqzFkISbuRa3lAVDtT4hRLkGSQTmbNcJtqnXUEvpo19Y8711UVrLOz/JuW3lFq44rZs6pXMmFRLtfkBYARUjMZrb/APUAiV5SR53gCikun6fWHE1SVX06Dnz8oZqsTffnAfTmJuXtr+0KyL2PtCQVlOlocSKJU3MUBgGcnYnQdSbsPPlAL4fSKWtgknpraNX4fw2WuUEkCXMDZSPhJ2zcvSMto8R/hpiSghagzvdPUdfONn4OxGnrZZXKZMxDZ5RDt16jkfeAnMBTNkHKsKA9x6ERYqiWlaWKQpJ1CgD8iIipVYZeunL9ukS9POQsZkn06wFGxzsopZxK5byFn8mj/wCP7RT8U7JauXeWvvRrYsfYxtk1DswhGZLYwHmquoZks5Jqcpf8SWhhiNDMTYhgdCNx0Mei8fwCVUIImJBtq32Yo3/w4KSactYvLVfpY7tt6iAxgSyD9vFm4fSnOhYygDVy0fOIuGlyVFJSUqGoL82Z92572iDlVK5Z1II++RgNqwjE8oUkjdw24OnlE9KxMP5fWMIpuJKtJdM0+RANvaJWVx1UAMtKFFtbpLeQtAb3h+PEbuP9bRISMYSQ5Khvz9H5dIwek7TZibLlJKeir+kXbAuLpU1AUhynkzF9wflAanLxCWpgFBzDiKDT4oklwWfQRYsJxezKJLnzblATkEEEB8KmivY/xciSMqC677aMznqIY8fcSdxL7tJIUoXPQxieIY6SovfctcHygNIxDjALcg6gEG++tjtENO4pK/C7ehsf+ozxeJ+Jn266mOE4qSb7b72gLHjFQhZJICnIveKXiFMl7Bt2ud/o0PZuIPyd7f8AURtfPVtp9vANVJYMBc7dI6FOq2YpHr+gvBmKgAAEt1uerw6pJbH7+cA+pMCpyAZk6ahjfLIzdbOsXh9xLiIky008mXkSUg82SoC2b8UwjLnXb8gYJv8AaKUSPhe1zp6efWHdRw7/ABCLeEj4Ts/IjYHn+8BSCreHuGYpMkLTMlLUhadClRBH7joYQxCjXLUUrDKH3aEQDAbLwx2wg5ZdcgFJt3yB81o0Hmm8ajQKSwVLXnQoZkqBex0IOhB06R5SpKsJLK+E2LbdR1jRez3jpVEpMmcSukmHwqb/AIydVBtuaed4Dc3j4Uxww/MCCHDXd+sfQdoBvOl5mANoa12GIICgGUkulQ1B+7esSUuXrp7QlMlW5dYCp8XcNJqkCYE5ZiQymu6RyG7P7EjyyviLhIoS+ut79W9LaxuGIz5ckCZPmJlywC7qIfkOfVhfpGacR9p1KFFEulM+SQWMzwXsCEggnLZw8BkqsyDcEGPsus/Nf0/WJjGa+VUKeTIVLH5cwU3lawiuzFXO7dBAOJiNCkuIkMMx5UmYlQuAwUNil9fO8REm+pjpar6H5QGtSsbcBThtvvlE9hWPP9mMjwbEfA3L1ttbzixUVeQQbXgPQ2A4j3ku5cj3aJSMo4M4kKZgB30HTl5xp8usBDgG/SAyPtqrx36UA3TLDt1J1YdIyGfNOu8XLtSxsz6+a4YSyZSQ+ydy25LmKFPWXgPveN1+9IRUqx9+X/Uc5/eOZgHOA7Wp/v8ASOpUoq3/ANx8kSnLAtzeHlMhzlAsLQDmlw3whRGumsPqelGhGZruzRLUFESkOOg2tEhIwy7ix6nXytAM8PmJDHI5G2nuT9Is+BCVNVZWVd/CQH9DoRDaThpSH2N7Q4mYSFJK0ghSfF4Sx2uk7KHtAQ3EvCyZiT4mWCcv7G+n0jNqmlVLUUqdxrr6HyjXayuVkSqZ45Z0mXBCtCJgf5xX+LMLTNQVIIKwLEaEcoDOg79fvfeJPDMX7vwKGdCviSR9OREMp9MRdixOvI7g8m0jkrazX9vnAbTwJxsJMsImKKqOwSu5VJf8C21l6sdo1AMwUlQUkhwRcEHQjb2jyrguPTKdboLpNlJN0kGxBG8aXwHxTMQCqmZcp/6lKpTZX/FJJ+H/ABdjAbFJm8toSxKtlyJS580gIljMry6bZnZvWG9FXy6lJMoqSsfEhYKVIO4Unbz0il9sWL91Qop3/qTVgkOT4EFyeodhAVHifi/+LmKKkOLBCfyAG9xv1itHA5qyUJlLUAAQQHcKzAHroU9SIsuAcS0dDIK8nfTlMFBTMAzEZjoHL6RX+JeOFzlAoUAdCEOlLWtb4vhB5PeAq89CpKlJe7FJu/0hiodYd1MxSlFSi5N30d94blJfzgCUmOlN92juplJScou2vnCBI2gHlDUEKsbG0T9HUjUbm/6tFXETFHOBAI9fOAuPDuJFKwQ9uX6xuOHY7/SQ6QSw/EB+kYTwnSKM0DVyLbsfSPQWFYXlkoCnBAuHP7wHmziylKKqcCxImLdueYxWVJOpEbD2rcPn+IXOEtgrVg4NvjfqzEcxGU1EoDSAi1H997R9l82hxOS9zHVLq7OBsH+cA9pKAhClPflEhg2HGYsJADk67W1MSsnupVJICg6p+YqIfwgEJDeqok+GkiQpS5qQkfC6t1b21MA6qKdiUbAAA2vbltEnhMo5wkORvbYeY5Q1qUhSyxfNcGw10OkWzCaJEtAJU5PPm2nlAO5eGJYuAAYjVU8ySt06EsLWI3HUGJgC1x7R1UynTcBTXAf6dYCAn4ShE5AYZJ6SG1HWKPjmFrplqQMxSDpewdwodI1BTTZKCB4pK32cAww4ulSZ4mAEGdJHjT/Zb9xAYZUpyzFZrJWbvp/l5wxqJLEhvQ7f6iYxeiMtVrpLt06Q3kATBkU2cDw7Zh+Vxu14CDnBucd09cuWrMhRSdOVv1h5V0ub4Rf/AG0N6iQyXIgLxh3ahNCZZWCqZLGXvAfFlH18jqHiwUNdQYtOWurmLVMy+EZu6SlIDMgX8V82sZEsEJAA1vpHImEEKSSDsxgL1xJ2dKlKWaeaKhKQFFILTAkiysv4wxsRrFQlUzElJDjZVjb5Ew6ouKaiUUKSs5kPkU90vqnqk8otsypoMTQ80ppKoADMB4V2L5vXfXnAUmsJKQVJYgm/NJZuhhtRoGclRskOf0i213Z3XS0vKSmol6/01Bev9u0VSfJZSkkd2rdJtfyN4BGomZ1FXMx8TJfSFKbKlYKhmAu1w/n0iboMRmLUyVU6QPwqQkD3NyfWAiDQka39DC2Gzci7jwmx/eNBoMNUQlc6lkrln8aSpi9tUktEZxhwlLlS01MoFCSrKpCiSyv7V6KS28BovZrwqFlM1TZR4gQPi3G8axGUdhuJrEtdLM2Hey/8XyqHuQfWNXgI/F8GRUIyLD/f2fSMC424NVSzikpOUklJ2Kdr849GxDcUcOoq5JQoeIXQeR/YwHlSchrXjtErwBhcxZMR4ZWmcpJGjkt0MRlbSt0Ytd729oBxUzc9BKO8mapFvyrTmT5+JJELYbMXVTx3iyUoAP77NEAuaUoUl7EpJHUE/vE1g6TLkZtCsl/LQbQFmOJBa/Crwiwfp6RaZFcfCVF2DC0UTDJozgnQcotdNNzJBIJffYfq8BPUeKbFt9Dz9dYdSsQZVmNm+9ogM5AL66X5ncw1XWlPn0JYfd4C2UtflmJZr2UNHHkIh+NEClxCVVAgJmDLNTzSzK/f0iF/nhSsF9CLw57W5+aRSzU2fN72PtAI8dYHKCJcyX4pM0AOObWI6G0ZRXUORTGzXGvPX73i6YHxQlUlVNPvIX8Kj/6l7ej6Qw4hwSbKSFLQ6dAtOh3B0+Ei/nAR+GZKgBNk1JDJJYCb5bCZy5wzraYEKABDG4NyCLEHrE9wrhEmrQqTMORQuhfJ9vdrR8xGhmCZ/D1TCoH/ABzibTRoUrJ/EzMfSArBpCqUFD8Nt4Yd19iLkaHu5YdJSQoghQYu8R/8tQp1pLXLp187wFanII0iTpaMIQVzHI2AO/1grKUZkg2STr6wviS05FoTdst7cjASOE8erkJZBWkDq/1FolKjj+nqwBWUyJxtfLlXbbMliYz8yXZhq/2YWRO7u6bqbybygLtWyMJCcwlzEKVojvFW9P8AcVObOpwotLU3n+7xFmYSbl3vHJgJWjxMyjmkrmSj/Ysj6GJudxhNqEpTUzBOSnTOjxDyUli8VJKPtof0koIIcOp7P+0BsfY3ImzqpVQEFMiWhUsKO6lEWHPR42iM57HMeSul/hSAFybhg2ZB/ER+YGxjRoAggggIXFuFZU/OoghSgBYlnGhjF+L8BMlakkMU+jvoeumsegorXGfDCamXmAdadGGoY2+cB5lrpDA9YmZLd2nTQbHl8oU4iwxUosxdyC4hvhCc4yvcWD/fWAcU6r31fXpFww5ZyAkvpr96xW6ek5kP9IsmESyoAHQHn84BZM7MLnTUtb3hvNGUf6/XeJY4blS4DknYn3hOfQHRWmup1aArUxI1bQfQ7xLV9F/MKSXJRMaokPkSpgJidWT/AHQhUUKkgtcHp6wzmyFJYg6bja3yvAVmt4dnyJHfTZakIKjLIUG3A+piRwPH+6T3FUDNpl2O5QDunmBE3KxhdUv+GrZilSpqe7JLHIbFC/8A8kfOKhiuFzaOaqmnj4TZQ3SfhWP7TASOK4JNw6bLnSlZ5Mx1SljRQ/KeShyi8HD5eLUXh/5UhwTqlbO3Nj03im8OY4gIXRVRCqacfCv/AOmZ+GYOj6jk8fMNq6nDKvuVsPF4VknIUn8YOiparPyN4BI4uqdLNHVHu58sshaizkEDu18j/dEVP7ynUUrQxB8QIYg+ehG7iLd2jYUioQqrlp7ubLZNRKsSHHhmOLKSee8U+mxVM2WJNQojLaXOucgt4VDeXp/jALVMkKFtg9tbXf10iKxNLFKw7LSNtW1doka4KkTUZ2bKDY5kkbsQWUPKO8Qo3psyTmCFO/NC9Pm4gIOnUMtgCbuXhjN13+UPKdgSNtRaCchi/wCloBhd4VSH0vHYUPsQ7pZaQnOrY8oBGWjLdRLQGrKlPoxtYe8cTZ2Y9OUEtD2520gNK7P8aXKXKnhyRZQH4kHUeZs3UR6Dp5oWlKxooAjyMebuBqJZmtsBpt5t0j0ThiT3Mt7EJA9oB5BBBAEBgggKFx7wT3wMySlzcqA8tRGOpwyZT1AQpJAUWj0/Fc4l4Kk1SFeEJmEeFQ5jR4Ckp4IXlQpKCyvu/SJTh3hhaZwC0qyglz0aL1hKViSgTAykpCT5ixI6Q7gIKo4dSWCXHo/zcN7RF1vDizYJUQN3PvreLjBAZrUYUSwbdjsfbaGFXg309veNTnUaFfEkGGlVgqFDwjKen6wGE4jhq0qZrgu45PYxYcSoE4lRZSGqadPh5qQ3w31G0WjHuHFhDqDjXQO/IxU0hdPNC0bcvkOttoDMKinVKJLOh7jk1miapMT76WmTUEqlf+tYDqkKPLmg6FJ8xFzxjhlFQhdTSDNvNlC5So6qytdukUKfhndETJTlH4k8v3EBZ5FAulklc9YUgylyUZTm7xCvgHkk873jPhTaxdMIxgmTlCe9lKupCvwK5pJ0JjoKo5hyhC5azYBgQ7btAUyTVhP9KZ4kW0F0Hmnp0iawkslclZDKBKSLgg7jyZJbziFx2WBPWBoC1oTw+sXLIIuAdP25QCYTlJuyh+o+kKy6Urlkk3HX5dImUqk1JKkkJXulVvnvCX8tXKXmyGwvbbptAV+ZLObn1h9PkqMoMx3IHPbTURIzMLE0KXLBcfEPrDenpVpsUny/V4CKRTkjRh6xKYfhhWQwOtt7X5RJSsMMwhh6XDxoHCvBiSUhYzFQDkAWDbW1gF+zTh0qnZlHwpc6C+gF9Rd42CGWF4WiQgJQGsHO584ewBBBBAEEEEAQQQQBBBBAEEEEAQQQQHE2UFAghwdYqeN8FBQeW5b8NtzqD0EW+CAyqnwColL76nzBSTdIBd98we3zhSowFFQszJUoyp+s2QoMmYPxFAIZ+kadMkg6j7/aPplg7CA848QYEuhnCokhXdKOXxBsp3lrTt0MfZklE0CdLBYm9vhO46RveKcPSp750ghVljZaeSufQ6iM3xPsrnSFqVSkTEFzlUdRshYGpuwUNGvAZpxFg7TjMbwrAV+8K4dwyFpfQ+19ouElMmd/RnoUJqFZSlQGdNmYvYh+UXbhjgWmKMzlYGzNfrzgMZqOEHVZ/PQe7QrSYTWSdAZiORL68o9AyuDadIDJNt3Z4eJwCnAbuksPWAwWhpEg96qTOkkliUoUpOjlwzHUfOJWVR08xJSpQKtlAFJPmkizco26lokSwyEhIOre0LZYDHMO4QSCCCS7XIYEbbBrbxo/C2Gd0kuliLBiCG5CJ2ACAIIIIAggggCCCCAIIIIAggggCCCCAIIIIAggggCCCCAICIIICAx/hOVULTOyoE1FgVJcKT+VYsSOruNocYDRSggLloKHcEZiQC92c6PBBAS8EEEAQQQQBBBBAEEEE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0486" name="AutoShape 6" descr="data:image/jpg;base64,/9j/4AAQSkZJRgABAQAAAQABAAD/2wCEAAkGBhMSERUTEhMWFBUWGRoYGBgYGBgZHxsXHBgaGRcaGhsdGycfGRojHRgUHy8gJCcpLCwsHB4xNTAqNSYsLCkBCQoKBQUFDQUFDSkYEhgpKSkpKSkpKSkpKSkpKSkpKSkpKSkpKSkpKSkpKSkpKSkpKSkpKSkpKSkpKSkpKSkpKf/AABEIAOYA2wMBIgACEQEDEQH/xAAcAAABBQEBAQAAAAAAAAAAAAAAAwQFBgcCCAH/xAA8EAABAgQEAwYEBAYCAgMAAAABAhEAAwQhBRIxQQZRYQcTInGBkTKhsfBCUsHRFBUjYnLhM/EkQxZTgv/EABQBAQAAAAAAAAAAAAAAAAAAAAD/xAAUEQEAAAAAAAAAAAAAAAAAAAAA/9oADAMBAAIRAxEAPwDcIIIIAggggCCCCAIIIIAggih9pHaF/Bp7mQQahQ3uJaTuevSAsfEHFlPRpecsBR0QLqPpGWcS9sk6YSmlHcpH4ixUr30jPambNnLUuaVrUrcl77a6CHdDhCcznQa6nzaAf1PFWITk+KdOUG5tp5NEfS8W18g+ConJa7Zi22xcaERdcLxPuzmTJSDlKU5tA9nLjXW0KVOFypyGSgBRS3Uly5PN/kICDwbtRrwQe+VM5hbKCn9ARGjYB2sy5rCfLMtVrpuPXlFb4f4ElvMUuyQwB6gglvaHSeAzmXMBy5hb9IDSsP4gkTjllrdTOzEWiRjN5GFSZYAXMXLnDxIUC1gG9fW8Jo4zn0k5AmrFRTqy+IEAjPcH03eA0yCIzA8aTUoKktZRSwL6HWJOAIIIIAggggCCCCAIIIIAggggCCCCAIIIIAggggGmK4iinkrnTCyUBz+3mdI83YhjnfVC5y2da1KU+w/L9B6RqHbFj4ShNMCxUQpXldn9WtGM48nu5hRYAM7ejm8BoGCTqFSHmFl5SohjoGbzd4sNRSUEoBOdlODrqb68hpbpGN/xQChlLpNtdjtE9hWFVE4koSVBIfmw0f5wF9xulCjLlyGdZGt3DhyTy1tFowjg9KAnMdB622EUfC6aaippRNJcg9GS5KSY1xHnAIpwtFtW5c4cdwNGjtPnH0BoCt8T8MieixIULuGtGR8S0U6nJe41YgX525f6jf5gcekUzi/CQtJ8ILjeAz/gzidUwplJnmnUkjIEgJQQ98wSl1rP91o3Ogz5B3hClNdQDA+mx+UeaKCm7qvRLKhLQpYcnQJe5j0xQrRkSJZCkgMCCD9mAcQQQQBBBBAEEEEAQQQQBBBBAEEEEAQQQQBBBFU494xVQSkrQgLUSbE2ZvnfYQGQ9ruOom1yu6V8P9NX+SHBPleKOoqmzQD8R69C30hTFqhVRNmTVMCpRV4WAck6RMYHhviQCGUXzEuwS9z5BP1gCkwYmWSLA5b/ANzCwMT/AP8ALV0RTJQWZKg5A/EzH0vEuhInnvJYCaaQnKgs2a1yAXs+hN4zbiGuK6hSjYEgAD8uzHnAbDwdPTmVPnTCpZIIJcgD0HKNDo6xMwOkuPb5NaMF4PqU50oM1gToSoD12942qgnZE+IvbVulvPzgJlcwAOSw6sPnEJN40o82QVEsrBYjMIoPFYmVJVNqJykSXaXKSWfk7By/6xnmMYMEOoSJksbFSVi3mQID0tT14UnMCCIq3FePIloJUU6aE8uUVjsnqZ/dTJaiVJR8PkdveKt2hyZtTiCJEsFRKR4X33PygIXi6vlzCmZLIsbtziy9lvGaUTxLnLWl/gDqZ+Rv18or+IcLIRKWkHLNQCVpO45633vDLhWulpmJUtBKklORrXcajcGA9VSy4eOoQopmaWhTM6QWGziF4AggggCCCCAIIIIAggggCCCCAIIIICPx9U4U8w07d6EkpfmLx504u4nqaiaZM1BQUqPgLgS7XAvYRtvaFxkKKnOV+8WCEkAEJPNUYDheId7UmZNUCScxKmYnrASvCuAJK881QyhOY22GrP5w1XSLE2YVEBBuSHZr2HK/yaOeIcWm9661J8RdIQbBGgSOTDaF6jDZQojO77Mr8gcnMS/NhALYvxMs0QlSglCEkJJuVLWxUoJDslKQ0UUOSSpz84cd8pyCW1I5XDK9GjgSykAgZr3gL52bVssT0Ai6rXsPeNwn0bymTbwgB/k8efuBaRcyolgWALnoHvHojDleEJJuPv6QFNnTf4OYqdNSaichJKJaA+VLEqUCqyTq55WEVbGcbm4jJmTu6TKQhSUs6lKWFbXDEgXPSNhnyHB0uNdD7iK1iHC/eP3i05NAlzpvo14BPgHhj+Glkkv3g9gbsQ8V7jHAaimqhV02RQmDu3UgKyKuwALi/M8o0SlyIQlCWAAYD0j7WUqZ0paFXCgx+/QH0gMO4/wWYiTJmrmldQpCjNSEgZBsRlFgRYuLQ77F+DZdTNVPmuUySGGjqa3o0S6qmSUTsyf/ACkJmU61bEMUlTdUtDTsUKhMICkJSDd1MbDQB7hrQG4AR9j4I+wBBBBAEEEEAQQQQBBBBAEEEEARXeL8ZmSJClySMyFDUOk7qSRrpvzixRF8RzJYkKEx2VYAaknT5wHnjjHjefWKPeISH2HL8LRUKihWgFSgydH8+USHEqVS6lQO2mhFrEecL4AiVMChUrUzMhALB/OARw1MuYlQUoukEgE7toIZprCwRtuPn+ghbEaUyZigEEJGl3tbffWGNTNzMUjUdHBgJar7syHBeYrUnYch0ENZugDXb08x0iNm1SmAO30hzh6ytQvYawFp4JqlSpwVuGa/naNuoMdSsAix3++UefZVZvLDMW06Rd+GMUK9Symv6coDWDjyGIcdLwz/AJgNTp6RBUMkKud/v6tEvlQzKYMIDkYwVFRA/poDqUG2IYDnBScZ0hmBP8TLudzoTtyhKjxaQVFMspIDgizRWePOF5ExPf0xlSpiB/ULJboS1vW8BX+0SdKk10xUlYIWkGYEm2Yhvo0RHAFLLmTk5gokq2JDebbRCVtOoIKlEG+rvf8AWL72SViJS0Z0lX5bD4jyvcNe8Bt+FyCiWElWbkennvDuE6dYKQRoQGhSAIIIIAggggCCCCAIIIIAggggE6iblSpTPlBLeUYJ2ocYJnzkqkTFEZcqkXBSoNt73jccarxJkrmHYedzpHnDi6lSpS5oUhBzNlSGct56bwFTnTQpTzCTYt1PJzpDeVUAMRtrteHdRhqsoUVJL9b9XHKIzKXaAl/5qVIKVk/P28ojZNZ3Zdn5A3+sdzqJrhQI66x8NH4Aq3v9tAfJ84KY7x9kSL306RxKlv094v8AwXTBDFaEqSq1w56+YgIijkpCRkAYhz5w7w+u7maC9nvfYje1hGn1nZnSz5YXTqMlZuGuknkU7e8ZtxDwvU0istRLOU6LSXSQd32gLdIxsMClRIOn6wpVrmT/AApmAJIuXu3TrrGcUylJDoNtGffnE7h/EZlEZw43gLWiXQU4SpUhymzurxdVAKDmGGM4/Ssf/EmCWxdIE1MtXJ9lMeRaHOC8cyCvMsBLaFQB+uh6wcSdpElaJksKz5kkDlm28oDOcXxAKSiWhISE3Yf7i/dnZlS5Zmq+MWJ1byHXR4yuoqEqmFrCwtz5iL1wkQUBCSHO1731JfUiA3rCMWCkJSQUlunJ/SJYGM/wg5SlaSCt2LPcWBJ6RbMOxR3zkDl7mAlYITlzgfYH3hSAIIIIAggggCCCCAII5XMA1IEMqzFkISbuRa3lAVDtT4hRLkGSQTmbNcJtqnXUEvpo19Y8711UVrLOz/JuW3lFq44rZs6pXMmFRLtfkBYARUjMZrb/APUAiV5SR53gCikun6fWHE1SVX06Dnz8oZqsTffnAfTmJuXtr+0KyL2PtCQVlOlocSKJU3MUBgGcnYnQdSbsPPlAL4fSKWtgknpraNX4fw2WuUEkCXMDZSPhJ2zcvSMto8R/hpiSghagzvdPUdfONn4OxGnrZZXKZMxDZ5RDt16jkfeAnMBTNkHKsKA9x6ERYqiWlaWKQpJ1CgD8iIipVYZeunL9ukS9POQsZkn06wFGxzsopZxK5byFn8mj/wCP7RT8U7JauXeWvvRrYsfYxtk1DswhGZLYwHmquoZks5Jqcpf8SWhhiNDMTYhgdCNx0Mei8fwCVUIImJBtq32Yo3/w4KSactYvLVfpY7tt6iAxgSyD9vFm4fSnOhYygDVy0fOIuGlyVFJSUqGoL82Z92572iDlVK5Z1II++RgNqwjE8oUkjdw24OnlE9KxMP5fWMIpuJKtJdM0+RANvaJWVx1UAMtKFFtbpLeQtAb3h+PEbuP9bRISMYSQ5Khvz9H5dIwek7TZibLlJKeir+kXbAuLpU1AUhynkzF9wflAanLxCWpgFBzDiKDT4oklwWfQRYsJxezKJLnzblATkEEEB8KmivY/xciSMqC677aMznqIY8fcSdxL7tJIUoXPQxieIY6SovfctcHygNIxDjALcg6gEG++tjtENO4pK/C7ehsf+ozxeJ+Jn266mOE4qSb7b72gLHjFQhZJICnIveKXiFMl7Bt2ud/o0PZuIPyd7f8AURtfPVtp9vANVJYMBc7dI6FOq2YpHr+gvBmKgAAEt1uerw6pJbH7+cA+pMCpyAZk6ahjfLIzdbOsXh9xLiIky008mXkSUg82SoC2b8UwjLnXb8gYJv8AaKUSPhe1zp6efWHdRw7/ABCLeEj4Ts/IjYHn+8BSCreHuGYpMkLTMlLUhadClRBH7joYQxCjXLUUrDKH3aEQDAbLwx2wg5ZdcgFJt3yB81o0Hmm8ajQKSwVLXnQoZkqBex0IOhB06R5SpKsJLK+E2LbdR1jRez3jpVEpMmcSukmHwqb/AIydVBtuaed4Dc3j4Uxww/MCCHDXd+sfQdoBvOl5mANoa12GIICgGUkulQ1B+7esSUuXrp7QlMlW5dYCp8XcNJqkCYE5ZiQymu6RyG7P7EjyyviLhIoS+ut79W9LaxuGIz5ckCZPmJlywC7qIfkOfVhfpGacR9p1KFFEulM+SQWMzwXsCEggnLZw8BkqsyDcEGPsus/Nf0/WJjGa+VUKeTIVLH5cwU3lawiuzFXO7dBAOJiNCkuIkMMx5UmYlQuAwUNil9fO8REm+pjpar6H5QGtSsbcBThtvvlE9hWPP9mMjwbEfA3L1ttbzixUVeQQbXgPQ2A4j3ku5cj3aJSMo4M4kKZgB30HTl5xp8usBDgG/SAyPtqrx36UA3TLDt1J1YdIyGfNOu8XLtSxsz6+a4YSyZSQ+ydy25LmKFPWXgPveN1+9IRUqx9+X/Uc5/eOZgHOA7Wp/v8ASOpUoq3/ANx8kSnLAtzeHlMhzlAsLQDmlw3whRGumsPqelGhGZruzRLUFESkOOg2tEhIwy7ix6nXytAM8PmJDHI5G2nuT9Is+BCVNVZWVd/CQH9DoRDaThpSH2N7Q4mYSFJK0ghSfF4Sx2uk7KHtAQ3EvCyZiT4mWCcv7G+n0jNqmlVLUUqdxrr6HyjXayuVkSqZ45Z0mXBCtCJgf5xX+LMLTNQVIIKwLEaEcoDOg79fvfeJPDMX7vwKGdCviSR9OREMp9MRdixOvI7g8m0jkrazX9vnAbTwJxsJMsImKKqOwSu5VJf8C21l6sdo1AMwUlQUkhwRcEHQjb2jyrguPTKdboLpNlJN0kGxBG8aXwHxTMQCqmZcp/6lKpTZX/FJJ+H/ABdjAbFJm8toSxKtlyJS580gIljMry6bZnZvWG9FXy6lJMoqSsfEhYKVIO4Unbz0il9sWL91Qop3/qTVgkOT4EFyeodhAVHifi/+LmKKkOLBCfyAG9xv1itHA5qyUJlLUAAQQHcKzAHroU9SIsuAcS0dDIK8nfTlMFBTMAzEZjoHL6RX+JeOFzlAoUAdCEOlLWtb4vhB5PeAq89CpKlJe7FJu/0hiodYd1MxSlFSi5N30d94blJfzgCUmOlN92juplJScou2vnCBI2gHlDUEKsbG0T9HUjUbm/6tFXETFHOBAI9fOAuPDuJFKwQ9uX6xuOHY7/SQ6QSw/EB+kYTwnSKM0DVyLbsfSPQWFYXlkoCnBAuHP7wHmziylKKqcCxImLdueYxWVJOpEbD2rcPn+IXOEtgrVg4NvjfqzEcxGU1EoDSAi1H997R9l82hxOS9zHVLq7OBsH+cA9pKAhClPflEhg2HGYsJADk67W1MSsnupVJICg6p+YqIfwgEJDeqok+GkiQpS5qQkfC6t1b21MA6qKdiUbAAA2vbltEnhMo5wkORvbYeY5Q1qUhSyxfNcGw10OkWzCaJEtAJU5PPm2nlAO5eGJYuAAYjVU8ySt06EsLWI3HUGJgC1x7R1UynTcBTXAf6dYCAn4ShE5AYZJ6SG1HWKPjmFrplqQMxSDpewdwodI1BTTZKCB4pK32cAww4ulSZ4mAEGdJHjT/Zb9xAYZUpyzFZrJWbvp/l5wxqJLEhvQ7f6iYxeiMtVrpLt06Q3kATBkU2cDw7Zh+Vxu14CDnBucd09cuWrMhRSdOVv1h5V0ub4Rf/AG0N6iQyXIgLxh3ahNCZZWCqZLGXvAfFlH18jqHiwUNdQYtOWurmLVMy+EZu6SlIDMgX8V82sZEsEJAA1vpHImEEKSSDsxgL1xJ2dKlKWaeaKhKQFFILTAkiysv4wxsRrFQlUzElJDjZVjb5Ew6ouKaiUUKSs5kPkU90vqnqk8otsypoMTQ80ppKoADMB4V2L5vXfXnAUmsJKQVJYgm/NJZuhhtRoGclRskOf0i213Z3XS0vKSmol6/01Bev9u0VSfJZSkkd2rdJtfyN4BGomZ1FXMx8TJfSFKbKlYKhmAu1w/n0iboMRmLUyVU6QPwqQkD3NyfWAiDQka39DC2Gzci7jwmx/eNBoMNUQlc6lkrln8aSpi9tUktEZxhwlLlS01MoFCSrKpCiSyv7V6KS28BovZrwqFlM1TZR4gQPi3G8axGUdhuJrEtdLM2Hey/8XyqHuQfWNXgI/F8GRUIyLD/f2fSMC424NVSzikpOUklJ2Kdr849GxDcUcOoq5JQoeIXQeR/YwHlSchrXjtErwBhcxZMR4ZWmcpJGjkt0MRlbSt0Ytd729oBxUzc9BKO8mapFvyrTmT5+JJELYbMXVTx3iyUoAP77NEAuaUoUl7EpJHUE/vE1g6TLkZtCsl/LQbQFmOJBa/Crwiwfp6RaZFcfCVF2DC0UTDJozgnQcotdNNzJBIJffYfq8BPUeKbFt9Dz9dYdSsQZVmNm+9ogM5AL66X5ncw1XWlPn0JYfd4C2UtflmJZr2UNHHkIh+NEClxCVVAgJmDLNTzSzK/f0iF/nhSsF9CLw57W5+aRSzU2fN72PtAI8dYHKCJcyX4pM0AOObWI6G0ZRXUORTGzXGvPX73i6YHxQlUlVNPvIX8Kj/6l7ej6Qw4hwSbKSFLQ6dAtOh3B0+Ei/nAR+GZKgBNk1JDJJYCb5bCZy5wzraYEKABDG4NyCLEHrE9wrhEmrQqTMORQuhfJ9vdrR8xGhmCZ/D1TCoH/ABzibTRoUrJ/EzMfSArBpCqUFD8Nt4Yd19iLkaHu5YdJSQoghQYu8R/8tQp1pLXLp187wFanII0iTpaMIQVzHI2AO/1grKUZkg2STr6wviS05FoTdst7cjASOE8erkJZBWkDq/1FolKjj+nqwBWUyJxtfLlXbbMliYz8yXZhq/2YWRO7u6bqbybygLtWyMJCcwlzEKVojvFW9P8AcVObOpwotLU3n+7xFmYSbl3vHJgJWjxMyjmkrmSj/Ysj6GJudxhNqEpTUzBOSnTOjxDyUli8VJKPtof0koIIcOp7P+0BsfY3ImzqpVQEFMiWhUsKO6lEWHPR42iM57HMeSul/hSAFybhg2ZB/ER+YGxjRoAggggIXFuFZU/OoghSgBYlnGhjF+L8BMlakkMU+jvoeumsegorXGfDCamXmAdadGGoY2+cB5lrpDA9YmZLd2nTQbHl8oU4iwxUosxdyC4hvhCc4yvcWD/fWAcU6r31fXpFww5ZyAkvpr96xW6ek5kP9IsmESyoAHQHn84BZM7MLnTUtb3hvNGUf6/XeJY4blS4DknYn3hOfQHRWmup1aArUxI1bQfQ7xLV9F/MKSXJRMaokPkSpgJidWT/AHQhUUKkgtcHp6wzmyFJYg6bja3yvAVmt4dnyJHfTZakIKjLIUG3A+piRwPH+6T3FUDNpl2O5QDunmBE3KxhdUv+GrZilSpqe7JLHIbFC/8A8kfOKhiuFzaOaqmnj4TZQ3SfhWP7TASOK4JNw6bLnSlZ5Mx1SljRQ/KeShyi8HD5eLUXh/5UhwTqlbO3Nj03im8OY4gIXRVRCqacfCv/AOmZ+GYOj6jk8fMNq6nDKvuVsPF4VknIUn8YOiparPyN4BI4uqdLNHVHu58sshaizkEDu18j/dEVP7ynUUrQxB8QIYg+ehG7iLd2jYUioQqrlp7ubLZNRKsSHHhmOLKSee8U+mxVM2WJNQojLaXOucgt4VDeXp/jALVMkKFtg9tbXf10iKxNLFKw7LSNtW1doka4KkTUZ2bKDY5kkbsQWUPKO8Qo3psyTmCFO/NC9Pm4gIOnUMtgCbuXhjN13+UPKdgSNtRaCchi/wCloBhd4VSH0vHYUPsQ7pZaQnOrY8oBGWjLdRLQGrKlPoxtYe8cTZ2Y9OUEtD2520gNK7P8aXKXKnhyRZQH4kHUeZs3UR6Dp5oWlKxooAjyMebuBqJZmtsBpt5t0j0ThiT3Mt7EJA9oB5BBBAEBgggKFx7wT3wMySlzcqA8tRGOpwyZT1AQpJAUWj0/Fc4l4Kk1SFeEJmEeFQ5jR4Ckp4IXlQpKCyvu/SJTh3hhaZwC0qyglz0aL1hKViSgTAykpCT5ixI6Q7gIKo4dSWCXHo/zcN7RF1vDizYJUQN3PvreLjBAZrUYUSwbdjsfbaGFXg309veNTnUaFfEkGGlVgqFDwjKen6wGE4jhq0qZrgu45PYxYcSoE4lRZSGqadPh5qQ3w31G0WjHuHFhDqDjXQO/IxU0hdPNC0bcvkOttoDMKinVKJLOh7jk1miapMT76WmTUEqlf+tYDqkKPLmg6FJ8xFzxjhlFQhdTSDNvNlC5So6qytdukUKfhndETJTlH4k8v3EBZ5FAulklc9YUgylyUZTm7xCvgHkk873jPhTaxdMIxgmTlCe9lKupCvwK5pJ0JjoKo5hyhC5azYBgQ7btAUyTVhP9KZ4kW0F0Hmnp0iawkslclZDKBKSLgg7jyZJbziFx2WBPWBoC1oTw+sXLIIuAdP25QCYTlJuyh+o+kKy6Urlkk3HX5dImUqk1JKkkJXulVvnvCX8tXKXmyGwvbbptAV+ZLObn1h9PkqMoMx3IHPbTURIzMLE0KXLBcfEPrDenpVpsUny/V4CKRTkjRh6xKYfhhWQwOtt7X5RJSsMMwhh6XDxoHCvBiSUhYzFQDkAWDbW1gF+zTh0qnZlHwpc6C+gF9Rd42CGWF4WiQgJQGsHO584ewBBBBAEEEEAQQQQBBBBAEEEEAQQQQHE2UFAghwdYqeN8FBQeW5b8NtzqD0EW+CAyqnwColL76nzBSTdIBd98we3zhSowFFQszJUoyp+s2QoMmYPxFAIZ+kadMkg6j7/aPplg7CA848QYEuhnCokhXdKOXxBsp3lrTt0MfZklE0CdLBYm9vhO46RveKcPSp750ghVljZaeSufQ6iM3xPsrnSFqVSkTEFzlUdRshYGpuwUNGvAZpxFg7TjMbwrAV+8K4dwyFpfQ+19ouElMmd/RnoUJqFZSlQGdNmYvYh+UXbhjgWmKMzlYGzNfrzgMZqOEHVZ/PQe7QrSYTWSdAZiORL68o9AyuDadIDJNt3Z4eJwCnAbuksPWAwWhpEg96qTOkkliUoUpOjlwzHUfOJWVR08xJSpQKtlAFJPmkizco26lokSwyEhIOre0LZYDHMO4QSCCCS7XIYEbbBrbxo/C2Gd0kuliLBiCG5CJ2ACAIIIIAggggCCCCAIIIIAggggCCCCAIIIIAggggCCCCAICIIICAx/hOVULTOyoE1FgVJcKT+VYsSOruNocYDRSggLloKHcEZiQC92c6PBBAS8EEEAQQQQBBBBAEEEE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0488" name="AutoShape 8" descr="data:image/jpg;base64,/9j/4AAQSkZJRgABAQAAAQABAAD/2wCEAAkGBhMSERUTEhMWFBUWGRoYGBgYGBgZHxsXHBgaGRcaGhsdGycfGRojHRgUHy8gJCcpLCwsHB4xNTAqNSYsLCkBCQoKBQUFDQUFDSkYEhgpKSkpKSkpKSkpKSkpKSkpKSkpKSkpKSkpKSkpKSkpKSkpKSkpKSkpKSkpKSkpKSkpKf/AABEIAOYA2wMBIgACEQEDEQH/xAAcAAABBQEBAQAAAAAAAAAAAAAAAwQFBgcCCAH/xAA8EAABAgQEAwYEBAYCAgMAAAABAhEAAwQhBRIxQQZRYQcTInGBkTKhsfBCUsHRFBUjYnLhM/EkQxZTgv/EABQBAQAAAAAAAAAAAAAAAAAAAAD/xAAUEQEAAAAAAAAAAAAAAAAAAAAA/9oADAMBAAIRAxEAPwDcIIIIAggggCCCCAIIIIAggih9pHaF/Bp7mQQahQ3uJaTuevSAsfEHFlPRpecsBR0QLqPpGWcS9sk6YSmlHcpH4ixUr30jPambNnLUuaVrUrcl77a6CHdDhCcznQa6nzaAf1PFWITk+KdOUG5tp5NEfS8W18g+ConJa7Zi22xcaERdcLxPuzmTJSDlKU5tA9nLjXW0KVOFypyGSgBRS3Uly5PN/kICDwbtRrwQe+VM5hbKCn9ARGjYB2sy5rCfLMtVrpuPXlFb4f4ElvMUuyQwB6gglvaHSeAzmXMBy5hb9IDSsP4gkTjllrdTOzEWiRjN5GFSZYAXMXLnDxIUC1gG9fW8Jo4zn0k5AmrFRTqy+IEAjPcH03eA0yCIzA8aTUoKktZRSwL6HWJOAIIIIAggggCCCCAIIIIAggggCCCCAIIIIAggggGmK4iinkrnTCyUBz+3mdI83YhjnfVC5y2da1KU+w/L9B6RqHbFj4ShNMCxUQpXldn9WtGM48nu5hRYAM7ejm8BoGCTqFSHmFl5SohjoGbzd4sNRSUEoBOdlODrqb68hpbpGN/xQChlLpNtdjtE9hWFVE4koSVBIfmw0f5wF9xulCjLlyGdZGt3DhyTy1tFowjg9KAnMdB622EUfC6aaippRNJcg9GS5KSY1xHnAIpwtFtW5c4cdwNGjtPnH0BoCt8T8MieixIULuGtGR8S0U6nJe41YgX525f6jf5gcekUzi/CQtJ8ILjeAz/gzidUwplJnmnUkjIEgJQQ98wSl1rP91o3Ogz5B3hClNdQDA+mx+UeaKCm7qvRLKhLQpYcnQJe5j0xQrRkSJZCkgMCCD9mAcQQQQBBBBAEEEEAQQQQBBBBAEEEEAQQQQBBBFU494xVQSkrQgLUSbE2ZvnfYQGQ9ruOom1yu6V8P9NX+SHBPleKOoqmzQD8R69C30hTFqhVRNmTVMCpRV4WAck6RMYHhviQCGUXzEuwS9z5BP1gCkwYmWSLA5b/ANzCwMT/AP8ALV0RTJQWZKg5A/EzH0vEuhInnvJYCaaQnKgs2a1yAXs+hN4zbiGuK6hSjYEgAD8uzHnAbDwdPTmVPnTCpZIIJcgD0HKNDo6xMwOkuPb5NaMF4PqU50oM1gToSoD12942qgnZE+IvbVulvPzgJlcwAOSw6sPnEJN40o82QVEsrBYjMIoPFYmVJVNqJykSXaXKSWfk7By/6xnmMYMEOoSJksbFSVi3mQID0tT14UnMCCIq3FePIloJUU6aE8uUVjsnqZ/dTJaiVJR8PkdveKt2hyZtTiCJEsFRKR4X33PygIXi6vlzCmZLIsbtziy9lvGaUTxLnLWl/gDqZ+Rv18or+IcLIRKWkHLNQCVpO45633vDLhWulpmJUtBKklORrXcajcGA9VSy4eOoQopmaWhTM6QWGziF4AggggCCCCAIIIIAggggCCCCAIIIICPx9U4U8w07d6EkpfmLx504u4nqaiaZM1BQUqPgLgS7XAvYRtvaFxkKKnOV+8WCEkAEJPNUYDheId7UmZNUCScxKmYnrASvCuAJK881QyhOY22GrP5w1XSLE2YVEBBuSHZr2HK/yaOeIcWm9661J8RdIQbBGgSOTDaF6jDZQojO77Mr8gcnMS/NhALYvxMs0QlSglCEkJJuVLWxUoJDslKQ0UUOSSpz84cd8pyCW1I5XDK9GjgSykAgZr3gL52bVssT0Ai6rXsPeNwn0bymTbwgB/k8efuBaRcyolgWALnoHvHojDleEJJuPv6QFNnTf4OYqdNSaichJKJaA+VLEqUCqyTq55WEVbGcbm4jJmTu6TKQhSUs6lKWFbXDEgXPSNhnyHB0uNdD7iK1iHC/eP3i05NAlzpvo14BPgHhj+Glkkv3g9gbsQ8V7jHAaimqhV02RQmDu3UgKyKuwALi/M8o0SlyIQlCWAAYD0j7WUqZ0paFXCgx+/QH0gMO4/wWYiTJmrmldQpCjNSEgZBsRlFgRYuLQ77F+DZdTNVPmuUySGGjqa3o0S6qmSUTsyf/ACkJmU61bEMUlTdUtDTsUKhMICkJSDd1MbDQB7hrQG4AR9j4I+wBBBBAEEEEAQQQQBBBBAEEEEARXeL8ZmSJClySMyFDUOk7qSRrpvzixRF8RzJYkKEx2VYAaknT5wHnjjHjefWKPeISH2HL8LRUKihWgFSgydH8+USHEqVS6lQO2mhFrEecL4AiVMChUrUzMhALB/OARw1MuYlQUoukEgE7toIZprCwRtuPn+ghbEaUyZigEEJGl3tbffWGNTNzMUjUdHBgJar7syHBeYrUnYch0ENZugDXb08x0iNm1SmAO30hzh6ytQvYawFp4JqlSpwVuGa/naNuoMdSsAix3++UefZVZvLDMW06Rd+GMUK9Symv6coDWDjyGIcdLwz/AJgNTp6RBUMkKud/v6tEvlQzKYMIDkYwVFRA/poDqUG2IYDnBScZ0hmBP8TLudzoTtyhKjxaQVFMspIDgizRWePOF5ExPf0xlSpiB/ULJboS1vW8BX+0SdKk10xUlYIWkGYEm2Yhvo0RHAFLLmTk5gokq2JDebbRCVtOoIKlEG+rvf8AWL72SViJS0Z0lX5bD4jyvcNe8Bt+FyCiWElWbkennvDuE6dYKQRoQGhSAIIIIAggggCCCCAIIIIAggggE6iblSpTPlBLeUYJ2ocYJnzkqkTFEZcqkXBSoNt73jccarxJkrmHYedzpHnDi6lSpS5oUhBzNlSGct56bwFTnTQpTzCTYt1PJzpDeVUAMRtrteHdRhqsoUVJL9b9XHKIzKXaAl/5qVIKVk/P28ojZNZ3Zdn5A3+sdzqJrhQI66x8NH4Aq3v9tAfJ84KY7x9kSL306RxKlv094v8AwXTBDFaEqSq1w56+YgIijkpCRkAYhz5w7w+u7maC9nvfYje1hGn1nZnSz5YXTqMlZuGuknkU7e8ZtxDwvU0istRLOU6LSXSQd32gLdIxsMClRIOn6wpVrmT/AApmAJIuXu3TrrGcUylJDoNtGffnE7h/EZlEZw43gLWiXQU4SpUhymzurxdVAKDmGGM4/Ssf/EmCWxdIE1MtXJ9lMeRaHOC8cyCvMsBLaFQB+uh6wcSdpElaJksKz5kkDlm28oDOcXxAKSiWhISE3Yf7i/dnZlS5Zmq+MWJ1byHXR4yuoqEqmFrCwtz5iL1wkQUBCSHO1731JfUiA3rCMWCkJSQUlunJ/SJYGM/wg5SlaSCt2LPcWBJ6RbMOxR3zkDl7mAlYITlzgfYH3hSAIIIIAggggCCCCAII5XMA1IEMqzFkISbuRa3lAVDtT4hRLkGSQTmbNcJtqnXUEvpo19Y8711UVrLOz/JuW3lFq44rZs6pXMmFRLtfkBYARUjMZrb/APUAiV5SR53gCikun6fWHE1SVX06Dnz8oZqsTffnAfTmJuXtr+0KyL2PtCQVlOlocSKJU3MUBgGcnYnQdSbsPPlAL4fSKWtgknpraNX4fw2WuUEkCXMDZSPhJ2zcvSMto8R/hpiSghagzvdPUdfONn4OxGnrZZXKZMxDZ5RDt16jkfeAnMBTNkHKsKA9x6ERYqiWlaWKQpJ1CgD8iIipVYZeunL9ukS9POQsZkn06wFGxzsopZxK5byFn8mj/wCP7RT8U7JauXeWvvRrYsfYxtk1DswhGZLYwHmquoZks5Jqcpf8SWhhiNDMTYhgdCNx0Mei8fwCVUIImJBtq32Yo3/w4KSactYvLVfpY7tt6iAxgSyD9vFm4fSnOhYygDVy0fOIuGlyVFJSUqGoL82Z92572iDlVK5Z1II++RgNqwjE8oUkjdw24OnlE9KxMP5fWMIpuJKtJdM0+RANvaJWVx1UAMtKFFtbpLeQtAb3h+PEbuP9bRISMYSQ5Khvz9H5dIwek7TZibLlJKeir+kXbAuLpU1AUhynkzF9wflAanLxCWpgFBzDiKDT4oklwWfQRYsJxezKJLnzblATkEEEB8KmivY/xciSMqC677aMznqIY8fcSdxL7tJIUoXPQxieIY6SovfctcHygNIxDjALcg6gEG++tjtENO4pK/C7ehsf+ozxeJ+Jn266mOE4qSb7b72gLHjFQhZJICnIveKXiFMl7Bt2ud/o0PZuIPyd7f8AURtfPVtp9vANVJYMBc7dI6FOq2YpHr+gvBmKgAAEt1uerw6pJbH7+cA+pMCpyAZk6ahjfLIzdbOsXh9xLiIky008mXkSUg82SoC2b8UwjLnXb8gYJv8AaKUSPhe1zp6efWHdRw7/ABCLeEj4Ts/IjYHn+8BSCreHuGYpMkLTMlLUhadClRBH7joYQxCjXLUUrDKH3aEQDAbLwx2wg5ZdcgFJt3yB81o0Hmm8ajQKSwVLXnQoZkqBex0IOhB06R5SpKsJLK+E2LbdR1jRez3jpVEpMmcSukmHwqb/AIydVBtuaed4Dc3j4Uxww/MCCHDXd+sfQdoBvOl5mANoa12GIICgGUkulQ1B+7esSUuXrp7QlMlW5dYCp8XcNJqkCYE5ZiQymu6RyG7P7EjyyviLhIoS+ut79W9LaxuGIz5ckCZPmJlywC7qIfkOfVhfpGacR9p1KFFEulM+SQWMzwXsCEggnLZw8BkqsyDcEGPsus/Nf0/WJjGa+VUKeTIVLH5cwU3lawiuzFXO7dBAOJiNCkuIkMMx5UmYlQuAwUNil9fO8REm+pjpar6H5QGtSsbcBThtvvlE9hWPP9mMjwbEfA3L1ttbzixUVeQQbXgPQ2A4j3ku5cj3aJSMo4M4kKZgB30HTl5xp8usBDgG/SAyPtqrx36UA3TLDt1J1YdIyGfNOu8XLtSxsz6+a4YSyZSQ+ydy25LmKFPWXgPveN1+9IRUqx9+X/Uc5/eOZgHOA7Wp/v8ASOpUoq3/ANx8kSnLAtzeHlMhzlAsLQDmlw3whRGumsPqelGhGZruzRLUFESkOOg2tEhIwy7ix6nXytAM8PmJDHI5G2nuT9Is+BCVNVZWVd/CQH9DoRDaThpSH2N7Q4mYSFJK0ghSfF4Sx2uk7KHtAQ3EvCyZiT4mWCcv7G+n0jNqmlVLUUqdxrr6HyjXayuVkSqZ45Z0mXBCtCJgf5xX+LMLTNQVIIKwLEaEcoDOg79fvfeJPDMX7vwKGdCviSR9OREMp9MRdixOvI7g8m0jkrazX9vnAbTwJxsJMsImKKqOwSu5VJf8C21l6sdo1AMwUlQUkhwRcEHQjb2jyrguPTKdboLpNlJN0kGxBG8aXwHxTMQCqmZcp/6lKpTZX/FJJ+H/ABdjAbFJm8toSxKtlyJS580gIljMry6bZnZvWG9FXy6lJMoqSsfEhYKVIO4Unbz0il9sWL91Qop3/qTVgkOT4EFyeodhAVHifi/+LmKKkOLBCfyAG9xv1itHA5qyUJlLUAAQQHcKzAHroU9SIsuAcS0dDIK8nfTlMFBTMAzEZjoHL6RX+JeOFzlAoUAdCEOlLWtb4vhB5PeAq89CpKlJe7FJu/0hiodYd1MxSlFSi5N30d94blJfzgCUmOlN92juplJScou2vnCBI2gHlDUEKsbG0T9HUjUbm/6tFXETFHOBAI9fOAuPDuJFKwQ9uX6xuOHY7/SQ6QSw/EB+kYTwnSKM0DVyLbsfSPQWFYXlkoCnBAuHP7wHmziylKKqcCxImLdueYxWVJOpEbD2rcPn+IXOEtgrVg4NvjfqzEcxGU1EoDSAi1H997R9l82hxOS9zHVLq7OBsH+cA9pKAhClPflEhg2HGYsJADk67W1MSsnupVJICg6p+YqIfwgEJDeqok+GkiQpS5qQkfC6t1b21MA6qKdiUbAAA2vbltEnhMo5wkORvbYeY5Q1qUhSyxfNcGw10OkWzCaJEtAJU5PPm2nlAO5eGJYuAAYjVU8ySt06EsLWI3HUGJgC1x7R1UynTcBTXAf6dYCAn4ShE5AYZJ6SG1HWKPjmFrplqQMxSDpewdwodI1BTTZKCB4pK32cAww4ulSZ4mAEGdJHjT/Zb9xAYZUpyzFZrJWbvp/l5wxqJLEhvQ7f6iYxeiMtVrpLt06Q3kATBkU2cDw7Zh+Vxu14CDnBucd09cuWrMhRSdOVv1h5V0ub4Rf/AG0N6iQyXIgLxh3ahNCZZWCqZLGXvAfFlH18jqHiwUNdQYtOWurmLVMy+EZu6SlIDMgX8V82sZEsEJAA1vpHImEEKSSDsxgL1xJ2dKlKWaeaKhKQFFILTAkiysv4wxsRrFQlUzElJDjZVjb5Ew6ouKaiUUKSs5kPkU90vqnqk8otsypoMTQ80ppKoADMB4V2L5vXfXnAUmsJKQVJYgm/NJZuhhtRoGclRskOf0i213Z3XS0vKSmol6/01Bev9u0VSfJZSkkd2rdJtfyN4BGomZ1FXMx8TJfSFKbKlYKhmAu1w/n0iboMRmLUyVU6QPwqQkD3NyfWAiDQka39DC2Gzci7jwmx/eNBoMNUQlc6lkrln8aSpi9tUktEZxhwlLlS01MoFCSrKpCiSyv7V6KS28BovZrwqFlM1TZR4gQPi3G8axGUdhuJrEtdLM2Hey/8XyqHuQfWNXgI/F8GRUIyLD/f2fSMC424NVSzikpOUklJ2Kdr849GxDcUcOoq5JQoeIXQeR/YwHlSchrXjtErwBhcxZMR4ZWmcpJGjkt0MRlbSt0Ytd729oBxUzc9BKO8mapFvyrTmT5+JJELYbMXVTx3iyUoAP77NEAuaUoUl7EpJHUE/vE1g6TLkZtCsl/LQbQFmOJBa/Crwiwfp6RaZFcfCVF2DC0UTDJozgnQcotdNNzJBIJffYfq8BPUeKbFt9Dz9dYdSsQZVmNm+9ogM5AL66X5ncw1XWlPn0JYfd4C2UtflmJZr2UNHHkIh+NEClxCVVAgJmDLNTzSzK/f0iF/nhSsF9CLw57W5+aRSzU2fN72PtAI8dYHKCJcyX4pM0AOObWI6G0ZRXUORTGzXGvPX73i6YHxQlUlVNPvIX8Kj/6l7ej6Qw4hwSbKSFLQ6dAtOh3B0+Ei/nAR+GZKgBNk1JDJJYCb5bCZy5wzraYEKABDG4NyCLEHrE9wrhEmrQqTMORQuhfJ9vdrR8xGhmCZ/D1TCoH/ABzibTRoUrJ/EzMfSArBpCqUFD8Nt4Yd19iLkaHu5YdJSQoghQYu8R/8tQp1pLXLp187wFanII0iTpaMIQVzHI2AO/1grKUZkg2STr6wviS05FoTdst7cjASOE8erkJZBWkDq/1FolKjj+nqwBWUyJxtfLlXbbMliYz8yXZhq/2YWRO7u6bqbybygLtWyMJCcwlzEKVojvFW9P8AcVObOpwotLU3n+7xFmYSbl3vHJgJWjxMyjmkrmSj/Ysj6GJudxhNqEpTUzBOSnTOjxDyUli8VJKPtof0koIIcOp7P+0BsfY3ImzqpVQEFMiWhUsKO6lEWHPR42iM57HMeSul/hSAFybhg2ZB/ER+YGxjRoAggggIXFuFZU/OoghSgBYlnGhjF+L8BMlakkMU+jvoeumsegorXGfDCamXmAdadGGoY2+cB5lrpDA9YmZLd2nTQbHl8oU4iwxUosxdyC4hvhCc4yvcWD/fWAcU6r31fXpFww5ZyAkvpr96xW6ek5kP9IsmESyoAHQHn84BZM7MLnTUtb3hvNGUf6/XeJY4blS4DknYn3hOfQHRWmup1aArUxI1bQfQ7xLV9F/MKSXJRMaokPkSpgJidWT/AHQhUUKkgtcHp6wzmyFJYg6bja3yvAVmt4dnyJHfTZakIKjLIUG3A+piRwPH+6T3FUDNpl2O5QDunmBE3KxhdUv+GrZilSpqe7JLHIbFC/8A8kfOKhiuFzaOaqmnj4TZQ3SfhWP7TASOK4JNw6bLnSlZ5Mx1SljRQ/KeShyi8HD5eLUXh/5UhwTqlbO3Nj03im8OY4gIXRVRCqacfCv/AOmZ+GYOj6jk8fMNq6nDKvuVsPF4VknIUn8YOiparPyN4BI4uqdLNHVHu58sshaizkEDu18j/dEVP7ynUUrQxB8QIYg+ehG7iLd2jYUioQqrlp7ubLZNRKsSHHhmOLKSee8U+mxVM2WJNQojLaXOucgt4VDeXp/jALVMkKFtg9tbXf10iKxNLFKw7LSNtW1doka4KkTUZ2bKDY5kkbsQWUPKO8Qo3psyTmCFO/NC9Pm4gIOnUMtgCbuXhjN13+UPKdgSNtRaCchi/wCloBhd4VSH0vHYUPsQ7pZaQnOrY8oBGWjLdRLQGrKlPoxtYe8cTZ2Y9OUEtD2520gNK7P8aXKXKnhyRZQH4kHUeZs3UR6Dp5oWlKxooAjyMebuBqJZmtsBpt5t0j0ThiT3Mt7EJA9oB5BBBAEBgggKFx7wT3wMySlzcqA8tRGOpwyZT1AQpJAUWj0/Fc4l4Kk1SFeEJmEeFQ5jR4Ckp4IXlQpKCyvu/SJTh3hhaZwC0qyglz0aL1hKViSgTAykpCT5ixI6Q7gIKo4dSWCXHo/zcN7RF1vDizYJUQN3PvreLjBAZrUYUSwbdjsfbaGFXg309veNTnUaFfEkGGlVgqFDwjKen6wGE4jhq0qZrgu45PYxYcSoE4lRZSGqadPh5qQ3w31G0WjHuHFhDqDjXQO/IxU0hdPNC0bcvkOttoDMKinVKJLOh7jk1miapMT76WmTUEqlf+tYDqkKPLmg6FJ8xFzxjhlFQhdTSDNvNlC5So6qytdukUKfhndETJTlH4k8v3EBZ5FAulklc9YUgylyUZTm7xCvgHkk873jPhTaxdMIxgmTlCe9lKupCvwK5pJ0JjoKo5hyhC5azYBgQ7btAUyTVhP9KZ4kW0F0Hmnp0iawkslclZDKBKSLgg7jyZJbziFx2WBPWBoC1oTw+sXLIIuAdP25QCYTlJuyh+o+kKy6Urlkk3HX5dImUqk1JKkkJXulVvnvCX8tXKXmyGwvbbptAV+ZLObn1h9PkqMoMx3IHPbTURIzMLE0KXLBcfEPrDenpVpsUny/V4CKRTkjRh6xKYfhhWQwOtt7X5RJSsMMwhh6XDxoHCvBiSUhYzFQDkAWDbW1gF+zTh0qnZlHwpc6C+gF9Rd42CGWF4WiQgJQGsHO584ewBBBBAEEEEAQQQQBBBBAEEEEAQQQQHE2UFAghwdYqeN8FBQeW5b8NtzqD0EW+CAyqnwColL76nzBSTdIBd98we3zhSowFFQszJUoyp+s2QoMmYPxFAIZ+kadMkg6j7/aPplg7CA848QYEuhnCokhXdKOXxBsp3lrTt0MfZklE0CdLBYm9vhO46RveKcPSp750ghVljZaeSufQ6iM3xPsrnSFqVSkTEFzlUdRshYGpuwUNGvAZpxFg7TjMbwrAV+8K4dwyFpfQ+19ouElMmd/RnoUJqFZSlQGdNmYvYh+UXbhjgWmKMzlYGzNfrzgMZqOEHVZ/PQe7QrSYTWSdAZiORL68o9AyuDadIDJNt3Z4eJwCnAbuksPWAwWhpEg96qTOkkliUoUpOjlwzHUfOJWVR08xJSpQKtlAFJPmkizco26lokSwyEhIOre0LZYDHMO4QSCCCS7XIYEbbBrbxo/C2Gd0kuliLBiCG5CJ2ACAIIIIAggggCCCCAIIIIAggggCCCCAIIIIAggggCCCCAICIIICAx/hOVULTOyoE1FgVJcKT+VYsSOruNocYDRSggLloKHcEZiQC92c6PBBAS8EEEAQQQQBBBBAEEEE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Bleise</a:t>
            </a:r>
            <a:r>
              <a:rPr lang="es-MX" dirty="0" smtClean="0"/>
              <a:t> Pascal (1623 – 1662)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857620" y="1600200"/>
            <a:ext cx="4829180" cy="4525963"/>
          </a:xfrm>
        </p:spPr>
        <p:txBody>
          <a:bodyPr>
            <a:normAutofit/>
          </a:bodyPr>
          <a:lstStyle/>
          <a:p>
            <a:r>
              <a:rPr lang="es-MX" dirty="0" smtClean="0"/>
              <a:t>Los matemáticos franceses </a:t>
            </a:r>
            <a:r>
              <a:rPr lang="es-MX" dirty="0" err="1" smtClean="0"/>
              <a:t>Bleise</a:t>
            </a:r>
            <a:r>
              <a:rPr lang="es-MX" dirty="0" smtClean="0"/>
              <a:t> Pascal y Pierre Fermat formulan la teoría de la probabilidad a partir de una serie de investigaciones  sobre las propiedades de los números.</a:t>
            </a:r>
          </a:p>
          <a:p>
            <a:r>
              <a:rPr lang="es-MX" dirty="0" smtClean="0"/>
              <a:t>Esta teoría ha llegado a ser de gran importancia en los cálculos de la física teórica moderna así como en estadísticas actuariales, matemáticas y sociales.</a:t>
            </a:r>
            <a:endParaRPr lang="es-MX" dirty="0"/>
          </a:p>
        </p:txBody>
      </p:sp>
      <p:pic>
        <p:nvPicPr>
          <p:cNvPr id="4" name="Picture 10" descr="http://quemestascontando.files.wordpress.com/2010/07/blaise_pasc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500306"/>
            <a:ext cx="2214526" cy="2705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260</TotalTime>
  <Words>1639</Words>
  <Application>Microsoft Office PowerPoint</Application>
  <PresentationFormat>Presentación en pantalla (4:3)</PresentationFormat>
  <Paragraphs>90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Equidad</vt:lpstr>
      <vt:lpstr>HISTORIA DE LA PROBABILIDAD</vt:lpstr>
      <vt:lpstr>Introducción:</vt:lpstr>
      <vt:lpstr>Diapositiva 3</vt:lpstr>
      <vt:lpstr>PROBABILIDAD</vt:lpstr>
      <vt:lpstr>PRINCIPALES REPRESENTANTES DE LA TEORÍA DE LA PROBABILIDAD </vt:lpstr>
      <vt:lpstr>Girolamo Cardano (1501 – 1576)</vt:lpstr>
      <vt:lpstr>Galileo Galilei (1564 – 1642)</vt:lpstr>
      <vt:lpstr>Pierre de Fermat (1601 – 1665)</vt:lpstr>
      <vt:lpstr>Bleise Pascal (1623 – 1662)</vt:lpstr>
      <vt:lpstr>Christiaan Huygens ( 1629 – 1695)</vt:lpstr>
      <vt:lpstr>Jacob Bernoulli (1654 – 1705)</vt:lpstr>
      <vt:lpstr>Abraham de Moivre (1667 – 1754)</vt:lpstr>
      <vt:lpstr>Thomas Bayes (1702 – 1761)</vt:lpstr>
      <vt:lpstr>Joseph Lagrange ( 1736 – 1813)</vt:lpstr>
      <vt:lpstr>Pierre Laplace (1749 – 1827)</vt:lpstr>
      <vt:lpstr>Carl F. Gauss (1777 – 1853)</vt:lpstr>
      <vt:lpstr>Denise Poisson (1781 – 1840)</vt:lpstr>
      <vt:lpstr>Escuela Rusa de probabilidad</vt:lpstr>
      <vt:lpstr>Karl Pearson (1857 – 1936)</vt:lpstr>
      <vt:lpstr>Norbert Wiener (1894 – 1964)</vt:lpstr>
      <vt:lpstr>Ronald Fisher (1890 – 1962)</vt:lpstr>
      <vt:lpstr>Egon Pearson (1895 – 1980)</vt:lpstr>
      <vt:lpstr>Jerzy Neyman ( 1894 – 1981)</vt:lpstr>
      <vt:lpstr>Diapositiva 24</vt:lpstr>
      <vt:lpstr>Andrei Kolmogorov ( 1903 – 1987)</vt:lpstr>
      <vt:lpstr>GRACIAS POR SU ATENCIÓN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 DE LA PROBABILIDAD Y ESTADISTICA</dc:title>
  <dc:creator>Lucas</dc:creator>
  <cp:lastModifiedBy>Pedro</cp:lastModifiedBy>
  <cp:revision>59</cp:revision>
  <dcterms:created xsi:type="dcterms:W3CDTF">2011-05-01T18:29:14Z</dcterms:created>
  <dcterms:modified xsi:type="dcterms:W3CDTF">2012-05-28T06:49:23Z</dcterms:modified>
</cp:coreProperties>
</file>