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29"/>
  </p:notesMasterIdLst>
  <p:sldIdLst>
    <p:sldId id="334" r:id="rId2"/>
    <p:sldId id="256" r:id="rId3"/>
    <p:sldId id="335" r:id="rId4"/>
    <p:sldId id="257" r:id="rId5"/>
    <p:sldId id="258" r:id="rId6"/>
    <p:sldId id="259" r:id="rId7"/>
    <p:sldId id="260" r:id="rId8"/>
    <p:sldId id="261" r:id="rId9"/>
    <p:sldId id="270" r:id="rId10"/>
    <p:sldId id="262" r:id="rId11"/>
    <p:sldId id="263" r:id="rId12"/>
    <p:sldId id="266" r:id="rId13"/>
    <p:sldId id="267" r:id="rId14"/>
    <p:sldId id="264" r:id="rId15"/>
    <p:sldId id="265" r:id="rId16"/>
    <p:sldId id="271" r:id="rId17"/>
    <p:sldId id="268" r:id="rId18"/>
    <p:sldId id="269" r:id="rId19"/>
    <p:sldId id="352" r:id="rId20"/>
    <p:sldId id="353" r:id="rId21"/>
    <p:sldId id="354" r:id="rId22"/>
    <p:sldId id="355" r:id="rId23"/>
    <p:sldId id="272" r:id="rId24"/>
    <p:sldId id="350" r:id="rId25"/>
    <p:sldId id="351" r:id="rId26"/>
    <p:sldId id="287" r:id="rId27"/>
    <p:sldId id="286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0000"/>
    <a:srgbClr val="FFCC00"/>
    <a:srgbClr val="FFFF00"/>
    <a:srgbClr val="009900"/>
    <a:srgbClr val="0000CC"/>
    <a:srgbClr val="333300"/>
    <a:srgbClr val="5F5F5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6" autoAdjust="0"/>
    <p:restoredTop sz="92971" autoAdjust="0"/>
  </p:normalViewPr>
  <p:slideViewPr>
    <p:cSldViewPr>
      <p:cViewPr>
        <p:scale>
          <a:sx n="70" d="100"/>
          <a:sy n="70" d="100"/>
        </p:scale>
        <p:origin x="-936" y="-7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jpe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96D58-A758-4517-BC44-476FFB699683}" type="datetimeFigureOut">
              <a:rPr lang="es-MX" smtClean="0"/>
              <a:pPr/>
              <a:t>28/05/2012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0D5F92-733E-40A9-AF2B-1175E7AF265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0D5F92-733E-40A9-AF2B-1175E7AF265D}" type="slidenum">
              <a:rPr lang="es-MX" smtClean="0"/>
              <a:pPr/>
              <a:t>11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0662681-401E-4CAC-A573-849BF7D7E8FA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1" name="20 Rectángulo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Rectángulo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Rectángulo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13919-185B-46F8-A020-53C95DDCB00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C100B-ED18-4941-9073-9169EF2F7EB4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CF74087-9D87-474E-82AA-06E4D8AA4A31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ECFA5-6185-4811-917D-7E679F0BD6A4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6A1083B-E6C4-4636-AFDD-683E248C767B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165B9-73F7-44EE-8F9B-520D8BE96BD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6FA0-DC5A-4640-9057-1E0A22C96A2D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3AF3D-DC30-424F-ABA0-23454ACD15F3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8BE04-2DE7-4356-9B25-6FA68647772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5" name="4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64DA7-B9B1-4EB0-98F9-F16D9B2254B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09BF-326F-46CF-A304-30F0D69DCECC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7A36F88-B7B7-4BA3-BD97-C44F32DE46DD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8" name="2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Conector recto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5" r:id="rId12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7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gi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7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428596" y="4143380"/>
            <a:ext cx="8229600" cy="2286016"/>
          </a:xfrm>
          <a:solidFill>
            <a:schemeClr val="accent6">
              <a:lumMod val="50000"/>
            </a:schemeClr>
          </a:solidFill>
          <a:scene3d>
            <a:camera prst="perspectiveRelaxed"/>
            <a:lightRig rig="soft" dir="tl">
              <a:rot lat="0" lon="0" rev="0"/>
            </a:lightRig>
          </a:scene3d>
          <a:sp3d>
            <a:bevelT w="152400" h="50800" prst="softRound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s-MX" sz="7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ELEMENTOS DE PROBABILIDAD</a:t>
            </a:r>
            <a:endParaRPr lang="es-MX" sz="72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pic>
        <p:nvPicPr>
          <p:cNvPr id="2" name="Picture 4" descr="http://angelmonagas.files.wordpress.com/2010/06/ruleta-02-animada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767" y="2714620"/>
            <a:ext cx="1766465" cy="1524004"/>
          </a:xfrm>
          <a:prstGeom prst="rect">
            <a:avLst/>
          </a:prstGeom>
          <a:noFill/>
        </p:spPr>
      </p:pic>
      <p:pic>
        <p:nvPicPr>
          <p:cNvPr id="34822" name="Picture 6" descr="http://www.imagenesanimadas.net/Juegos/Dados/dados-0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7620" y="3500438"/>
            <a:ext cx="1509714" cy="857256"/>
          </a:xfrm>
          <a:prstGeom prst="rect">
            <a:avLst/>
          </a:prstGeom>
          <a:noFill/>
        </p:spPr>
      </p:pic>
      <p:pic>
        <p:nvPicPr>
          <p:cNvPr id="34826" name="Picture 10" descr="http://www.gifs-animados.com.ar/juguetes/bingo/bingo_balls_with_cards_md_wht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15206" y="2571744"/>
            <a:ext cx="1714498" cy="1571636"/>
          </a:xfrm>
          <a:prstGeom prst="rect">
            <a:avLst/>
          </a:prstGeom>
          <a:noFill/>
        </p:spPr>
      </p:pic>
      <p:pic>
        <p:nvPicPr>
          <p:cNvPr id="34828" name="Picture 12" descr="http://2.bp.blogspot.com/_u86PbqmQg-c/TCP1pukOGOI/AAAAAAAAAoY/5R9MKNSxp5s/s1600/apuestas-en-collag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71670" y="71414"/>
            <a:ext cx="4762500" cy="3305175"/>
          </a:xfrm>
          <a:prstGeom prst="rect">
            <a:avLst/>
          </a:prstGeom>
          <a:noFill/>
        </p:spPr>
      </p:pic>
      <p:pic>
        <p:nvPicPr>
          <p:cNvPr id="34830" name="Picture 14" descr="http://t1.gstatic.com/images?q=tbn:ANd9GcQV5iCJlWX8_FFPzpQ_TTnrzN08r6NpF-KACAtAStIxXmtR50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43768" y="285728"/>
            <a:ext cx="1571637" cy="1785950"/>
          </a:xfrm>
          <a:prstGeom prst="rect">
            <a:avLst/>
          </a:prstGeom>
          <a:noFill/>
        </p:spPr>
      </p:pic>
      <p:sp>
        <p:nvSpPr>
          <p:cNvPr id="34832" name="AutoShape 16" descr="data:image/jpg;base64,/9j/4AAQSkZJRgABAQAAAQABAAD/2wCEAAkGBhIREBUUEhQWFRQVFxcUGRcUFxQXFBceFBQVFxQYFBYXHCYeGBokGRUUHzAgJCcpLCwsFx4xNTAqNSYrLCkBCQoKDgwOGg8PGjUkHyAsLC4pMikvKSwsLCosNSwqLCwqKTQsLCksLC8pLCoqLCwsLCwpLCkpLCwpLCwsLCwsLP/AABEIAMgAyAMBIgACEQEDEQH/xAAcAAEAAgMBAQEAAAAAAAAAAAAABQYDBAcCAQj/xABAEAABAwIDBAcGBQMDAwUAAAABAAIDBBEFITEGEkFREyIyYXGBkQdSobHB0RQjQmJykrLhM4LwFRfxNFOTosL/xAAaAQACAwEBAAAAAAAAAAAAAAAAAwECBAUG/8QAMREAAgIBAwICCgIBBQAAAAAAAAECEQMSITEEQRPwBRQiMlFhcYGh0ZHBsRUjQlLx/9oADAMBAAIRAxEAPwDuKIiACIiACIiAPhKpuJ+0AmZ0FDAal7Mnv3tyFncX8SpHbuskjoy2LKSZ7IGn3ekNi7ybdRlPUU2H0e6BZrRmdXvJ483PcVWUqK1KctMTbotqKhv/AKmGNo4mGRziPEOaL+RVmgna9oc0gtIuCOK4/juPzhu+90VO05tY9pklP8rEAHMXAvZWz2X4rJJHLHJa8bg4Ft90h9823zAuNPFUjJvnuPli0rlNrnz+i8IiJooIiIAIiIAIiIAIiIAIiIAIiIAIiIAIi+EoA+rw+Zo1IHiQFGVVeXEtZkOJWoYQPudVlXUan7C2+P6G+HXvE8yUHQg+BBXtVKom3c72tx0t5r1hm1zd7dc9r26bwIJb421CYsyumR4bq0TmN4d08W6O0CHt8W6fUea5Xj9S/wDEQNeC3ddIbHg8M/LuO67iF2JrgRcLRxLAoKgfnRtd3nI5aWIzVpw1Bjnod/X87H56lpaiTfZO91g2/Sm7t1+hMeQu14NtzhYrtuwOCGCn3nAh0gbk4WcA0dXeHAm5NlJ0ezVNEQWxi40LiXW8LqUTG3Ldi+OAiIgAiIgAiIgAiIgAiIgAiIgAiIgAiIgAo3GazcbbiVJKt7TPtLHyIH92ax9bNxwvTzx/I7Ak5qzaoGgDNaG1OOxUsJkdnbINGridAENRZUvEaj8TijWOzjpmdIQdC91rE+o9Eu1CCjE09PiWTI5T4Sbf6+/B4Zgk1Z+bXOIBzbA0lrGjhv8AM/HvUZQ0lFUNc6KIxPje5hsS2RpacjrxGeaz1PtCY6sZDE3fjLxG6TO287QMOhAz8eCidqpTRVYqY2lzJgWSNbxeB+WbcybC/jzTPV2lply1aLS67JJ3F1FbUtkjrOwWJPfC6KQ7zoiAHe8x190nvyIPgrSqF7Mopd281jJ0Y37CwuXXt5aeSvq0Yvd3MWWtVoIiJgsIiIAIiIAIonFNoo4bjtO5DQeJVPxHa+eU2YSO5n31SMmeEOTZh6LLm3SpfM6FLUsb2nNb4kD5rTfj1ONZWeq5yMOq5c90jvebfPNZBsrUHV7R6n6JHrM37sTV6jhj7+RfY6GzHqc6Ss9futuKoa7suDvAg/JcvfspONJG/wD2WB2E1cRu2x/g6x+isuon3iUfR4X7uT+TraLmNFtxVQG0wLhykBv5O/8AKumC7VwVNgDuv912p/ieKfDNGfBly9Lkx7vdfImkRE0zBERABQm1VCXRB7Rd0Zv5cfuptfCEvLjWSLi+5aEtLtHPzW5KpRT7uJzB2k0TSL6HdsCPgfRdHxbZUkl0NrHPc5fxPLuVKx3Zp8haetHLGbsdY5cweYKxThJcnQ6fJBWnw1Xn7lc2qwVzYofwcQ/Jl6XcblfLXv8AslHBKxtRUSscOkcxzYnHpC21m7xA7zew0DVZaKkqz1XUznO5xkFp7+taytWC7IvJD6izQMxG07xP83aW7h6psZTmlFrzyJnBQd3/ABRu7C4fJHStdLbpH9Y2G7lnudXhlnbvVjXwBfVrSrYyN2ERFJAREQB5c8AXOQCreK44553Ir55Zdo/YLPita6V/RR6DU8MtSe4L7TUTYxlmTq46n/HckTk5bI244xxLXNW+y/ZEw4BvZym/7W5DzKkqegZGLMaG+A+q2gF63FWONLgrk6ieTl/o1y1eSFne1YXK1CLML2rC8LM8rA8oolM1aiEOFiARyOYUDWYAy+9ETG7XK+76cPJT8hWpM5UcU+R0Mko8MybPbZyRvENXocmyfc8R8Qr2118xouY1UTXizhcf8zHJTex2NuY4U0pu0/6Tj/Yforwl2ZXJFS9pbMuiIieZgixzTBoufDvN9AFVtucSqm04FLYSPcG5OY1wBB7G8Rd17DJWhHVJRvkiT0x1FpfO0akeHH0WM10fE/A/ZcepGyTYxEzozCIG7zx0nSPJAveV4NiSXNFlF4/irG4s/wDEl1TDYhkcLi7dNgGhzGkWIN7jvutXqjcqT/4353r8iVmtXXevOx3iOoY7IOB7uPosq5RspQzMa5zpZHQPzZHM17JoTvaXcSbWyvfhdTtDtq6nqGU9TdzJb9FL+oEask5nkeKxTkoS02a8eN5I2ufgXpF5ZIHAEG4OYI4r0pFhERABaGL1ZYyze087reeeq31DTu353OOkfUb4nNx+QVZPYZjSu32PFLTCNttXHU8/8LJdeHPX1jkpImUnJ2zYiiutkRLHCVnLwrlDUqI8loSLenmCiaqqa3tEAd5A+ahlkmz7IVryOWpNjkA1lj/rb914biMbuy9rvBwPyKpqQ3w5LdoySOWpKVkklWrI9VZFGCZyw71+NjrcagjQg8wvs7lq7+arZc6fgOI9PC1x7Q6rvEcfPXzRV3YmstI5nBwv5t/xdFqi7RmkqZJ1eJh1aIb9iIy273ODQfS/qtfGdlIa4sMu/eMktcxxa4XtfMeAVX21q30ddBWgF0W70EoHK5I+By7296umD43FNGJI3hzDoR8iOB7krFllGbadM2dT068KE0ri1+Vyv7I6DDaKibIGFrC0b8rnOJfb3pHuz4/FVOq9l1KTvwSzxO7QcyS+ud8xfPxWXaqiqpGF0cTi6WSaJ4FriNz2ljznpZvxVoc8AW5Zei35ZywpShO3Ln7fHzwcvGtbacaS4ITB8Olp4iyad053iQ94s4NsLNOeeh9VUvaFXAdA1vb6Vrm8+rl8yArPtHtHDTMJkdnwaO07wH10VBwullrKn8XMN1jf9Np7tLdw1vxK5WSepts7PS4/D/3JcL8nXNj8Z63QuORuW9x4jzVvXJKGpLZGuGrSCPIrrEUm80EcQD6i6dhlaow5FTs9oiJ4o+ONlX435eNyf9xv9VPTdk+B+SrZcqTLxMxcvoetYPXwypZNG82qsorFdtYYrtB3njgDkP5H6Ki7Z7eEOdBTu0yfIPi1h+ZUds1sjLUgSSudHEcx77+8X0HeUl5remJ3MHo2EMfjdU6XZd2buO7eVEh3Y3Ft8gIxmfPVV47P11R1jFIb8ZDu/wB5XUsPwaGAWjYG9+rj4uOaYpiDIInyPvusG8bC58go8Fze7Gf6tjwKsGNJfF+f7OXnYCs91n9bVpVOyNZHn0Tj3sId8jddTwvFmVMLZWX3XXtvWBFiQbgeCzPUS6dRdMpH03mlu0mvPzOR0m0lXTO3d51hqyW5HxzHkrdg+2EdRZp6knuk5H+J4+GqsFfhcUwtIwO8RmPA6hUTaPZExAviu5oz/c37jvUaZRL+L0/V7SWmRbpZFrhyq+zm0xeRFKbu/S73u49/fxVlaVa7ObmwyxS0yJ3ZufdnYf3D45fVFrYW6z2+I+YXxOhKkY5xtlqq2Nka5jwHNcLEHMEd4VGqdhZ6d5kw+cx3/Q4m3hfMOH8grg+axXkzpcop8mjB1OTDai9nynun9imPxHG2ZGON/f8Al/Rw+S1ZnYzNkXMhHcWA+rd4q7S1C05qlUa+Zo9b7rHG/oVjDNg2B/SVLzO/XO+753zd5qbrg0DIAeC8y1K3qHZyacBzuow8Xan+LfuhK9kIy5p5Hc2Q9K3rLrGHZQx39xvyCo+JPosPaOk68h0ac3Hv3dAO8rzBV4hU9YbtLHwBG9IRwyOnwV8clB1y/kHq08kPEfsx+L2v6d39kdCuvt1QpaDczlq5R4vaweQstiLp2Zx1TyOG/uSNPwWnU+6M7xw7T/DLm8XBHcqrI6yzU21L2ZVDAR/7kVyB3uYcx5XWvVStcS5jg5rswRmDdRJ2V0OJ46RVXbzaToIejYbSyXAI1a39R8ToPNWF0i5Tj8jqvEiwHV4iHcG5E/3FZssqVLudX0Zgjky6p8R3ZI7EbLCYiaYXjaeq0/rI4n9o+JXS2my06OFsbGsaLNaA0DkBosxephBRQnrerl1ORyfHZfBGVz1EbRs36WZvON/9pI+S3nyrVqCHAg8QR6iybGVNMwNWqKr7N6u9Hu+7I4eoDvqrU6VQWAYAyjY5rHOdvHeO9bgLZWUjJMr9RNTyOUeGRii4xSZtCVa1U8ELWNQsck11nsejn21eFdDKJI8muN8v0uGeXdx9VbcCrOmhY/iRn4jI/FYNo6PpKd44gbw8W5/dafs/feN7eTgf6h/hU7nRm/FwanzEvWDw3kYObmj4hFJ7K0u9O3k27vTT4otMI2jkTe5vbSYYWO329k/A8R4KvmcrpUkYcCCLg6gqqYvsic3RZj3eI8OaiePuiIy7Mrb5lgkes0+GvabOBHiFL7L4NvSdI/MM0B0LuHokKLboY2krNvANmQwCWYXdq1h0byLuZ+S2NqtoRSU7pDYu0a3m46eXEqXkkuuc7bxuqa2OAdloaPOQ5/CyvkeiNRNXo/BHqM6WT3Vu/ojLsTs+6Y/jarrySElgdoB71vlyCuj2rbpqEMYGgWDQAPACwWCdtlaENCoT1fVS6jK5vjsvguyRyjb7BXU8/wCIFnxS9R/SN6QRF36mgnLmORy5LY2Dr5WudTtDpKdgLmTFj2Zkjq2dw105K+1kjAOuW2OXWtY8tVB7SbRxUbA+QOs47oDRfO17cAF0/WJZMaxabfbz8TmLEoT1p0b071ipXgXaMv1fdc9q/arvG0UBP8nZ+jR9VZMKxZ0kUctt1xFy03yOhGfBZcuDJiVzRphkjLZE1K+y5rsoAcTcTwMrvO5H1XSJLSMDm/8AO5c2iBpsWIOQe428JBl8Vhmt0dnoJexliuXE6YJgvL5lpNmXx8iacxo0Mf2qipW3kJJPZa3NzrfId6qn/dIXzgdu898X9LWKidtqKaStNmPeN1gG60kWtmBbvup7aqmZ+Bd1QN0NLRYCxuLAcuS6EceKMY6lbl8+DK5TbdbUTuG47HUR78brjQg5Fp5OHBQO2W0/QRljD+a4ZW/SD+on1sq/sFI4VDmjslmfkRun4n1VtxLA4ZSXPY1zt3d3iLkDO1vVKnjhhy090MjKU4WUnYrEnms67nOL2OHWJOYs4a+BXSGZrk+Ano6qIng8NPmd0/Ndbhajro1NNd0T08rRhqmflu/i7+0qJ2AprRvPNwHoP8qQ2hqOjp3c3dQf7v8AF1MbDYAXMZHa363nkD9bWCwJW0dPVo6eV93/AILzslQ7sZeRm/TwH3KKcjjDQAMgBYeSLYlSOU3bPSIikgxzBtiXWsBc3F9NVD0EwMYda2/d9hwDs2/Cy97Y1nRUM7tDuEf1ZfVaVE+0bB+1vwaFEto2Bvbyq9WwNr9484z8lYekVK27ndDJHMOyRuO7iM2+ov6LNkdKzq+i98zh/wBk0dNL8lGYhJYE+OmuXJRuz+0bamna8HPsuHJw1H181mnnumpp7nOyY5Y5uEuUcI2txSaonM72PYxxtHvXsA21rcL8TbiVcq2T/qOFb2r9ze/3xa+tj/Utz2m0QkonO4xuDx4dl3wPwVc9mdfdksR4EPHg7qu+IHqu1PIsmBZIKnB+f6OfCDhkcW7sruz+0FTHEYqeIPcCZCbXIabXFh3/ADVl2c2u/FAseN2VouQL2I0uL6W5L3/1mmhqvw8cIYS4tc4Na0X1A5uzVSm/Ixbq6Ofp3SDMepSssY5dVxp1aHY241TvsdIosV6Jxvmw9occuI71h2owdtRE2aKzrDea4cRrlyIPDxUbLNYEnkT6BWL2UxianMb+IcQeRDvsVx2r2OrjbxrxV2ZqYTXiWME9oZOHI/YrccVnx3YyWB5lhHiB2T9lH09SHZHqu4tOvlzVarkJJS9qHH+BM+y59tRjRqniCC7m31H6iOX7RzVz2iwqSeBzGGzjbUkA2OYJHBVam2Gq2G7XtZfK7XOv4ZBbem8OPtye/Y5+fW3pS2JbZnAhTR55vdYuPDLRo7gpxzclWYtgZXG8lQT4Bx/uKuUdLlmk5qbtStsbiuqao5BilMWVUgbe4kJHPXeFl1en7Accsgc8rXF80nighJkcGhx42G+baW4lbFBstU4gRvAw037snv8ALkpzZvFUVXBbBg0XKT2ZC4fQvxGqbuNJijPV5OI1cf2/84rseD4S2nj3Rm45udzP2XzB8EipYwyJthxPE+KkFWENO75JzZvEdLhcBERMEBERAFV9p1/+mTW/b/cFHbP4gJaWF4/VG0+jQD8QVY9rqHpqGdg1MbiPFvWHyXKfZ1jN43wE9aJxIH7Xm49DcK8leP6MO50XpVHY7h7amB8Tv1DI8iM2nyK9tnR0qyNXsx0JOElKPKOW4BjcmG1Lo5gdwmzwM7W7L288vULp0GJMlYHscHNcLgjQqvbWbNMq2XFmyt7LuBHuu7vkqBQ4xU4fIWOBtfON3ZPe0/UJEW8ez4O9mjj9Ix8SG2Rcr4+f/Tp+OxCWCRnvMc31Bt8Vyv2f1O5WbvvMc30sforlRbcU8wzduO5Py9HaFe6aOCO5iawXzuwDO/MjVdPB1KjjlDmzz+bpZxmnJVRH7U7KdO7pYiGyZXvezraG40KgsN2XfHL0s7gXDMC5dnpdzirdPiYAzIHibfNVjGNrI23DOu7u7I8T9lD6qahovYtDpNU7ij7j1fus3B2pOqB3cT9F0b2ZUvRua3SzDfzXLNm8LfPL08ugN234nhYe6F2nYGm6z3cmgf1H/Cyw3dmrqKhHw19/qXMhROJ7K08/aZY825FS6JzSZgUnF2imS7CSN/0prjlIL/ELAdlaofpid4OI+YV6RV0IZ4r7lFbstVe7EPF5PyC2ItiJnf6k4aOUTc/6nfZXJEaEHivsQmGbHUsB3gzff78h33eV8gpqy+orJJC3Jy3YREUkBERABERAHwi6/OW2FM/CMVMjQejve3vRvzt5fML9HKne0nY0V9PdovLGDu/uB7TfqP8AKZjkk6fDIasgMOxZksbXsN2uAIPitv8AErkOA4xJh0pilv0JPnGefhzXQ4K8OAINwcwRofBJyY3B/IZF2Ssk6isVoop27sjQ4cL6jwOoXt06wukSqGxk4u0VDENhhrE+3c8X+I+yhpNl6lpyt5Ot87LoMjrrA5gVNCNq67LVPcojdlqh3aLR4uv8lM4ZsdG0gyHfPK1m+nFWNsK2Y4lZQRSfVZJbcHmmg3RyAXT9k6DoqcEizpOuRyuOqPT5qp7K4L08t3D8tmbuROob9+5dFATYowzlex9REVxYREQAREQAREQAREQAREQAREQAREQBz/2gezRlYHSwACXUtyAf3jk75rjcclVh0hYWksBzjfcW57p/T8l+pFFY3szT1bbTRgn3hk4eBTIz2p8EnFMN2nhnyDt1/uPyd5cD5KU3rrdx32GXJNPI0jg1/VPqMvkoD/t9i9PkwPcBwu2RvxuoeOL4ZZSZJ7q9tiWlBg+Mafht7vLHN/8A0pii2OxeXtNghHN13H0BKp4XzJ1GFsYC38CweSsd+XlEDZ0v6ctRH77vDIceSn8J9mUbSHVcr6l3uHqQf/G3tf7ifBXOOINAa0AACwAAAAGgAGijSkQ5GGgoWQxiOMWa31PMk8SVsIikoEREAEREAEREAEREAEREAEREAEREAEREAEREAEREAEREAEREAEREAEREAEREAEREAEREAEREAEREA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4834" name="AutoShape 18" descr="data:image/jpg;base64,/9j/4AAQSkZJRgABAQAAAQABAAD/2wCEAAkGBhIREBUUEhQWFRQVFxcUGRcUFxQXFBceFBQVFxQYFBYXHCYeGBokGRUUHzAgJCcpLCwsFx4xNTAqNSYrLCkBCQoKDgwOGg8PGjUkHyAsLC4pMikvKSwsLCosNSwqLCwqKTQsLCksLC8pLCoqLCwsLCwpLCkpLCwpLCwsLCwsLP/AABEIAMgAyAMBIgACEQEDEQH/xAAcAAEAAgMBAQEAAAAAAAAAAAAABQYDBAcCAQj/xABAEAABAwIDBAcGBQMDAwUAAAABAAIDBBEFITEGEkFREyIyYXGBkQdSobHB0RQjQmJykrLhM4LwFRfxNFOTosL/xAAaAQACAwEBAAAAAAAAAAAAAAAAAwECBAUG/8QAMREAAgIBAwICCgIBBQAAAAAAAAECEQMSITEEQRPwBRQiMlFhcYGh0ZHBsRUjQlLx/9oADAMBAAIRAxEAPwDuKIiACIiACIiAPhKpuJ+0AmZ0FDAal7Mnv3tyFncX8SpHbuskjoy2LKSZ7IGn3ekNi7ybdRlPUU2H0e6BZrRmdXvJ483PcVWUqK1KctMTbotqKhv/AKmGNo4mGRziPEOaL+RVmgna9oc0gtIuCOK4/juPzhu+90VO05tY9pklP8rEAHMXAvZWz2X4rJJHLHJa8bg4Ft90h9823zAuNPFUjJvnuPli0rlNrnz+i8IiJooIiIAIiIAIiIAIiIAIiIAIiIAIiIAIi+EoA+rw+Zo1IHiQFGVVeXEtZkOJWoYQPudVlXUan7C2+P6G+HXvE8yUHQg+BBXtVKom3c72tx0t5r1hm1zd7dc9r26bwIJb421CYsyumR4bq0TmN4d08W6O0CHt8W6fUea5Xj9S/wDEQNeC3ddIbHg8M/LuO67iF2JrgRcLRxLAoKgfnRtd3nI5aWIzVpw1Bjnod/X87H56lpaiTfZO91g2/Sm7t1+hMeQu14NtzhYrtuwOCGCn3nAh0gbk4WcA0dXeHAm5NlJ0ezVNEQWxi40LiXW8LqUTG3Ldi+OAiIgAiIgAiIgAiIgAiIgAiIgAiIgAiIgAo3GazcbbiVJKt7TPtLHyIH92ax9bNxwvTzx/I7Ak5qzaoGgDNaG1OOxUsJkdnbINGridAENRZUvEaj8TijWOzjpmdIQdC91rE+o9Eu1CCjE09PiWTI5T4Sbf6+/B4Zgk1Z+bXOIBzbA0lrGjhv8AM/HvUZQ0lFUNc6KIxPje5hsS2RpacjrxGeaz1PtCY6sZDE3fjLxG6TO287QMOhAz8eCidqpTRVYqY2lzJgWSNbxeB+WbcybC/jzTPV2lply1aLS67JJ3F1FbUtkjrOwWJPfC6KQ7zoiAHe8x190nvyIPgrSqF7Mopd281jJ0Y37CwuXXt5aeSvq0Yvd3MWWtVoIiJgsIiIAIiIAIonFNoo4bjtO5DQeJVPxHa+eU2YSO5n31SMmeEOTZh6LLm3SpfM6FLUsb2nNb4kD5rTfj1ONZWeq5yMOq5c90jvebfPNZBsrUHV7R6n6JHrM37sTV6jhj7+RfY6GzHqc6Ss9futuKoa7suDvAg/JcvfspONJG/wD2WB2E1cRu2x/g6x+isuon3iUfR4X7uT+TraLmNFtxVQG0wLhykBv5O/8AKumC7VwVNgDuv912p/ieKfDNGfBly9Lkx7vdfImkRE0zBERABQm1VCXRB7Rd0Zv5cfuptfCEvLjWSLi+5aEtLtHPzW5KpRT7uJzB2k0TSL6HdsCPgfRdHxbZUkl0NrHPc5fxPLuVKx3Zp8haetHLGbsdY5cweYKxThJcnQ6fJBWnw1Xn7lc2qwVzYofwcQ/Jl6XcblfLXv8AslHBKxtRUSscOkcxzYnHpC21m7xA7zew0DVZaKkqz1XUznO5xkFp7+taytWC7IvJD6izQMxG07xP83aW7h6psZTmlFrzyJnBQd3/ABRu7C4fJHStdLbpH9Y2G7lnudXhlnbvVjXwBfVrSrYyN2ERFJAREQB5c8AXOQCreK44553Ir55Zdo/YLPita6V/RR6DU8MtSe4L7TUTYxlmTq46n/HckTk5bI244xxLXNW+y/ZEw4BvZym/7W5DzKkqegZGLMaG+A+q2gF63FWONLgrk6ieTl/o1y1eSFne1YXK1CLML2rC8LM8rA8oolM1aiEOFiARyOYUDWYAy+9ETG7XK+76cPJT8hWpM5UcU+R0Mko8MybPbZyRvENXocmyfc8R8Qr2118xouY1UTXizhcf8zHJTex2NuY4U0pu0/6Tj/Yforwl2ZXJFS9pbMuiIieZgixzTBoufDvN9AFVtucSqm04FLYSPcG5OY1wBB7G8Rd17DJWhHVJRvkiT0x1FpfO0akeHH0WM10fE/A/ZcepGyTYxEzozCIG7zx0nSPJAveV4NiSXNFlF4/irG4s/wDEl1TDYhkcLi7dNgGhzGkWIN7jvutXqjcqT/4353r8iVmtXXevOx3iOoY7IOB7uPosq5RspQzMa5zpZHQPzZHM17JoTvaXcSbWyvfhdTtDtq6nqGU9TdzJb9FL+oEask5nkeKxTkoS02a8eN5I2ufgXpF5ZIHAEG4OYI4r0pFhERABaGL1ZYyze087reeeq31DTu353OOkfUb4nNx+QVZPYZjSu32PFLTCNttXHU8/8LJdeHPX1jkpImUnJ2zYiiutkRLHCVnLwrlDUqI8loSLenmCiaqqa3tEAd5A+ahlkmz7IVryOWpNjkA1lj/rb914biMbuy9rvBwPyKpqQ3w5LdoySOWpKVkklWrI9VZFGCZyw71+NjrcagjQg8wvs7lq7+arZc6fgOI9PC1x7Q6rvEcfPXzRV3YmstI5nBwv5t/xdFqi7RmkqZJ1eJh1aIb9iIy273ODQfS/qtfGdlIa4sMu/eMktcxxa4XtfMeAVX21q30ddBWgF0W70EoHK5I+By7296umD43FNGJI3hzDoR8iOB7krFllGbadM2dT068KE0ri1+Vyv7I6DDaKibIGFrC0b8rnOJfb3pHuz4/FVOq9l1KTvwSzxO7QcyS+ud8xfPxWXaqiqpGF0cTi6WSaJ4FriNz2ljznpZvxVoc8AW5Zei35ZywpShO3Ln7fHzwcvGtbacaS4ITB8Olp4iyad053iQ94s4NsLNOeeh9VUvaFXAdA1vb6Vrm8+rl8yArPtHtHDTMJkdnwaO07wH10VBwullrKn8XMN1jf9Np7tLdw1vxK5WSepts7PS4/D/3JcL8nXNj8Z63QuORuW9x4jzVvXJKGpLZGuGrSCPIrrEUm80EcQD6i6dhlaow5FTs9oiJ4o+ONlX435eNyf9xv9VPTdk+B+SrZcqTLxMxcvoetYPXwypZNG82qsorFdtYYrtB3njgDkP5H6Ki7Z7eEOdBTu0yfIPi1h+ZUds1sjLUgSSudHEcx77+8X0HeUl5remJ3MHo2EMfjdU6XZd2buO7eVEh3Y3Ft8gIxmfPVV47P11R1jFIb8ZDu/wB5XUsPwaGAWjYG9+rj4uOaYpiDIInyPvusG8bC58go8Fze7Gf6tjwKsGNJfF+f7OXnYCs91n9bVpVOyNZHn0Tj3sId8jddTwvFmVMLZWX3XXtvWBFiQbgeCzPUS6dRdMpH03mlu0mvPzOR0m0lXTO3d51hqyW5HxzHkrdg+2EdRZp6knuk5H+J4+GqsFfhcUwtIwO8RmPA6hUTaPZExAviu5oz/c37jvUaZRL+L0/V7SWmRbpZFrhyq+zm0xeRFKbu/S73u49/fxVlaVa7ObmwyxS0yJ3ZufdnYf3D45fVFrYW6z2+I+YXxOhKkY5xtlqq2Nka5jwHNcLEHMEd4VGqdhZ6d5kw+cx3/Q4m3hfMOH8grg+axXkzpcop8mjB1OTDai9nynun9imPxHG2ZGON/f8Al/Rw+S1ZnYzNkXMhHcWA+rd4q7S1C05qlUa+Zo9b7rHG/oVjDNg2B/SVLzO/XO+753zd5qbrg0DIAeC8y1K3qHZyacBzuow8Xan+LfuhK9kIy5p5Hc2Q9K3rLrGHZQx39xvyCo+JPosPaOk68h0ac3Hv3dAO8rzBV4hU9YbtLHwBG9IRwyOnwV8clB1y/kHq08kPEfsx+L2v6d39kdCuvt1QpaDczlq5R4vaweQstiLp2Zx1TyOG/uSNPwWnU+6M7xw7T/DLm8XBHcqrI6yzU21L2ZVDAR/7kVyB3uYcx5XWvVStcS5jg5rswRmDdRJ2V0OJ46RVXbzaToIejYbSyXAI1a39R8ToPNWF0i5Tj8jqvEiwHV4iHcG5E/3FZssqVLudX0Zgjky6p8R3ZI7EbLCYiaYXjaeq0/rI4n9o+JXS2my06OFsbGsaLNaA0DkBosxephBRQnrerl1ORyfHZfBGVz1EbRs36WZvON/9pI+S3nyrVqCHAg8QR6iybGVNMwNWqKr7N6u9Hu+7I4eoDvqrU6VQWAYAyjY5rHOdvHeO9bgLZWUjJMr9RNTyOUeGRii4xSZtCVa1U8ELWNQsck11nsejn21eFdDKJI8muN8v0uGeXdx9VbcCrOmhY/iRn4jI/FYNo6PpKd44gbw8W5/dafs/feN7eTgf6h/hU7nRm/FwanzEvWDw3kYObmj4hFJ7K0u9O3k27vTT4otMI2jkTe5vbSYYWO329k/A8R4KvmcrpUkYcCCLg6gqqYvsic3RZj3eI8OaiePuiIy7Mrb5lgkes0+GvabOBHiFL7L4NvSdI/MM0B0LuHokKLboY2krNvANmQwCWYXdq1h0byLuZ+S2NqtoRSU7pDYu0a3m46eXEqXkkuuc7bxuqa2OAdloaPOQ5/CyvkeiNRNXo/BHqM6WT3Vu/ojLsTs+6Y/jarrySElgdoB71vlyCuj2rbpqEMYGgWDQAPACwWCdtlaENCoT1fVS6jK5vjsvguyRyjb7BXU8/wCIFnxS9R/SN6QRF36mgnLmORy5LY2Dr5WudTtDpKdgLmTFj2Zkjq2dw105K+1kjAOuW2OXWtY8tVB7SbRxUbA+QOs47oDRfO17cAF0/WJZMaxabfbz8TmLEoT1p0b071ipXgXaMv1fdc9q/arvG0UBP8nZ+jR9VZMKxZ0kUctt1xFy03yOhGfBZcuDJiVzRphkjLZE1K+y5rsoAcTcTwMrvO5H1XSJLSMDm/8AO5c2iBpsWIOQe428JBl8Vhmt0dnoJexliuXE6YJgvL5lpNmXx8iacxo0Mf2qipW3kJJPZa3NzrfId6qn/dIXzgdu898X9LWKidtqKaStNmPeN1gG60kWtmBbvup7aqmZ+Bd1QN0NLRYCxuLAcuS6EceKMY6lbl8+DK5TbdbUTuG47HUR78brjQg5Fp5OHBQO2W0/QRljD+a4ZW/SD+on1sq/sFI4VDmjslmfkRun4n1VtxLA4ZSXPY1zt3d3iLkDO1vVKnjhhy090MjKU4WUnYrEnms67nOL2OHWJOYs4a+BXSGZrk+Ano6qIng8NPmd0/Ndbhajro1NNd0T08rRhqmflu/i7+0qJ2AprRvPNwHoP8qQ2hqOjp3c3dQf7v8AF1MbDYAXMZHa363nkD9bWCwJW0dPVo6eV93/AILzslQ7sZeRm/TwH3KKcjjDQAMgBYeSLYlSOU3bPSIikgxzBtiXWsBc3F9NVD0EwMYda2/d9hwDs2/Cy97Y1nRUM7tDuEf1ZfVaVE+0bB+1vwaFEto2Bvbyq9WwNr9484z8lYekVK27ndDJHMOyRuO7iM2+ov6LNkdKzq+i98zh/wBk0dNL8lGYhJYE+OmuXJRuz+0bamna8HPsuHJw1H181mnnumpp7nOyY5Y5uEuUcI2txSaonM72PYxxtHvXsA21rcL8TbiVcq2T/qOFb2r9ze/3xa+tj/Utz2m0QkonO4xuDx4dl3wPwVc9mdfdksR4EPHg7qu+IHqu1PIsmBZIKnB+f6OfCDhkcW7sruz+0FTHEYqeIPcCZCbXIabXFh3/ADVl2c2u/FAseN2VouQL2I0uL6W5L3/1mmhqvw8cIYS4tc4Na0X1A5uzVSm/Ixbq6Ofp3SDMepSssY5dVxp1aHY241TvsdIosV6Jxvmw9occuI71h2owdtRE2aKzrDea4cRrlyIPDxUbLNYEnkT6BWL2UxianMb+IcQeRDvsVx2r2OrjbxrxV2ZqYTXiWME9oZOHI/YrccVnx3YyWB5lhHiB2T9lH09SHZHqu4tOvlzVarkJJS9qHH+BM+y59tRjRqniCC7m31H6iOX7RzVz2iwqSeBzGGzjbUkA2OYJHBVam2Gq2G7XtZfK7XOv4ZBbem8OPtye/Y5+fW3pS2JbZnAhTR55vdYuPDLRo7gpxzclWYtgZXG8lQT4Bx/uKuUdLlmk5qbtStsbiuqao5BilMWVUgbe4kJHPXeFl1en7Accsgc8rXF80nighJkcGhx42G+baW4lbFBstU4gRvAw037snv8ALkpzZvFUVXBbBg0XKT2ZC4fQvxGqbuNJijPV5OI1cf2/84rseD4S2nj3Rm45udzP2XzB8EipYwyJthxPE+KkFWENO75JzZvEdLhcBERMEBERAFV9p1/+mTW/b/cFHbP4gJaWF4/VG0+jQD8QVY9rqHpqGdg1MbiPFvWHyXKfZ1jN43wE9aJxIH7Xm49DcK8leP6MO50XpVHY7h7amB8Tv1DI8iM2nyK9tnR0qyNXsx0JOElKPKOW4BjcmG1Lo5gdwmzwM7W7L288vULp0GJMlYHscHNcLgjQqvbWbNMq2XFmyt7LuBHuu7vkqBQ4xU4fIWOBtfON3ZPe0/UJEW8ez4O9mjj9Ix8SG2Rcr4+f/Tp+OxCWCRnvMc31Bt8Vyv2f1O5WbvvMc30sforlRbcU8wzduO5Py9HaFe6aOCO5iawXzuwDO/MjVdPB1KjjlDmzz+bpZxmnJVRH7U7KdO7pYiGyZXvezraG40KgsN2XfHL0s7gXDMC5dnpdzirdPiYAzIHibfNVjGNrI23DOu7u7I8T9lD6qahovYtDpNU7ij7j1fus3B2pOqB3cT9F0b2ZUvRua3SzDfzXLNm8LfPL08ugN234nhYe6F2nYGm6z3cmgf1H/Cyw3dmrqKhHw19/qXMhROJ7K08/aZY825FS6JzSZgUnF2imS7CSN/0prjlIL/ELAdlaofpid4OI+YV6RV0IZ4r7lFbstVe7EPF5PyC2ItiJnf6k4aOUTc/6nfZXJEaEHivsQmGbHUsB3gzff78h33eV8gpqy+orJJC3Jy3YREUkBERABERAHwi6/OW2FM/CMVMjQejve3vRvzt5fML9HKne0nY0V9PdovLGDu/uB7TfqP8AKZjkk6fDIasgMOxZksbXsN2uAIPitv8AErkOA4xJh0pilv0JPnGefhzXQ4K8OAINwcwRofBJyY3B/IZF2Ssk6isVoop27sjQ4cL6jwOoXt06wukSqGxk4u0VDENhhrE+3c8X+I+yhpNl6lpyt5Ot87LoMjrrA5gVNCNq67LVPcojdlqh3aLR4uv8lM4ZsdG0gyHfPK1m+nFWNsK2Y4lZQRSfVZJbcHmmg3RyAXT9k6DoqcEizpOuRyuOqPT5qp7K4L08t3D8tmbuROob9+5dFATYowzlex9REVxYREQAREQAREQAREQAREQAREQAREQBz/2gezRlYHSwACXUtyAf3jk75rjcclVh0hYWksBzjfcW57p/T8l+pFFY3szT1bbTRgn3hk4eBTIz2p8EnFMN2nhnyDt1/uPyd5cD5KU3rrdx32GXJNPI0jg1/VPqMvkoD/t9i9PkwPcBwu2RvxuoeOL4ZZSZJ7q9tiWlBg+Mafht7vLHN/8A0pii2OxeXtNghHN13H0BKp4XzJ1GFsYC38CweSsd+XlEDZ0v6ctRH77vDIceSn8J9mUbSHVcr6l3uHqQf/G3tf7ifBXOOINAa0AACwAAAAGgAGijSkQ5GGgoWQxiOMWa31PMk8SVsIikoEREAEREAEREAEREAEREAEREAEREAEREAEREAEREAEREAEREAEREAEREAEREAEREAEREAEREAEREA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4836" name="AutoShape 20" descr="data:image/jpg;base64,/9j/4AAQSkZJRgABAQAAAQABAAD/2wCEAAkGBhIREBUUEhQWFRQVFxcUGRcUFxQXFBceFBQVFxQYFBYXHCYeGBokGRUUHzAgJCcpLCwsFx4xNTAqNSYrLCkBCQoKDgwOGg8PGjUkHyAsLC4pMikvKSwsLCosNSwqLCwqKTQsLCksLC8pLCoqLCwsLCwpLCkpLCwpLCwsLCwsLP/AABEIAMgAyAMBIgACEQEDEQH/xAAcAAEAAgMBAQEAAAAAAAAAAAAABQYDBAcCAQj/xABAEAABAwIDBAcGBQMDAwUAAAABAAIDBBEFITEGEkFREyIyYXGBkQdSobHB0RQjQmJykrLhM4LwFRfxNFOTosL/xAAaAQACAwEBAAAAAAAAAAAAAAAAAwECBAUG/8QAMREAAgIBAwICCgIBBQAAAAAAAAECEQMSITEEQRPwBRQiMlFhcYGh0ZHBsRUjQlLx/9oADAMBAAIRAxEAPwDuKIiACIiACIiAPhKpuJ+0AmZ0FDAal7Mnv3tyFncX8SpHbuskjoy2LKSZ7IGn3ekNi7ybdRlPUU2H0e6BZrRmdXvJ483PcVWUqK1KctMTbotqKhv/AKmGNo4mGRziPEOaL+RVmgna9oc0gtIuCOK4/juPzhu+90VO05tY9pklP8rEAHMXAvZWz2X4rJJHLHJa8bg4Ft90h9823zAuNPFUjJvnuPli0rlNrnz+i8IiJooIiIAIiIAIiIAIiIAIiIAIiIAIiIAIi+EoA+rw+Zo1IHiQFGVVeXEtZkOJWoYQPudVlXUan7C2+P6G+HXvE8yUHQg+BBXtVKom3c72tx0t5r1hm1zd7dc9r26bwIJb421CYsyumR4bq0TmN4d08W6O0CHt8W6fUea5Xj9S/wDEQNeC3ddIbHg8M/LuO67iF2JrgRcLRxLAoKgfnRtd3nI5aWIzVpw1Bjnod/X87H56lpaiTfZO91g2/Sm7t1+hMeQu14NtzhYrtuwOCGCn3nAh0gbk4WcA0dXeHAm5NlJ0ezVNEQWxi40LiXW8LqUTG3Ldi+OAiIgAiIgAiIgAiIgAiIgAiIgAiIgAiIgAo3GazcbbiVJKt7TPtLHyIH92ax9bNxwvTzx/I7Ak5qzaoGgDNaG1OOxUsJkdnbINGridAENRZUvEaj8TijWOzjpmdIQdC91rE+o9Eu1CCjE09PiWTI5T4Sbf6+/B4Zgk1Z+bXOIBzbA0lrGjhv8AM/HvUZQ0lFUNc6KIxPje5hsS2RpacjrxGeaz1PtCY6sZDE3fjLxG6TO287QMOhAz8eCidqpTRVYqY2lzJgWSNbxeB+WbcybC/jzTPV2lply1aLS67JJ3F1FbUtkjrOwWJPfC6KQ7zoiAHe8x190nvyIPgrSqF7Mopd281jJ0Y37CwuXXt5aeSvq0Yvd3MWWtVoIiJgsIiIAIiIAIonFNoo4bjtO5DQeJVPxHa+eU2YSO5n31SMmeEOTZh6LLm3SpfM6FLUsb2nNb4kD5rTfj1ONZWeq5yMOq5c90jvebfPNZBsrUHV7R6n6JHrM37sTV6jhj7+RfY6GzHqc6Ss9futuKoa7suDvAg/JcvfspONJG/wD2WB2E1cRu2x/g6x+isuon3iUfR4X7uT+TraLmNFtxVQG0wLhykBv5O/8AKumC7VwVNgDuv912p/ieKfDNGfBly9Lkx7vdfImkRE0zBERABQm1VCXRB7Rd0Zv5cfuptfCEvLjWSLi+5aEtLtHPzW5KpRT7uJzB2k0TSL6HdsCPgfRdHxbZUkl0NrHPc5fxPLuVKx3Zp8haetHLGbsdY5cweYKxThJcnQ6fJBWnw1Xn7lc2qwVzYofwcQ/Jl6XcblfLXv8AslHBKxtRUSscOkcxzYnHpC21m7xA7zew0DVZaKkqz1XUznO5xkFp7+taytWC7IvJD6izQMxG07xP83aW7h6psZTmlFrzyJnBQd3/ABRu7C4fJHStdLbpH9Y2G7lnudXhlnbvVjXwBfVrSrYyN2ERFJAREQB5c8AXOQCreK44553Ir55Zdo/YLPita6V/RR6DU8MtSe4L7TUTYxlmTq46n/HckTk5bI244xxLXNW+y/ZEw4BvZym/7W5DzKkqegZGLMaG+A+q2gF63FWONLgrk6ieTl/o1y1eSFne1YXK1CLML2rC8LM8rA8oolM1aiEOFiARyOYUDWYAy+9ETG7XK+76cPJT8hWpM5UcU+R0Mko8MybPbZyRvENXocmyfc8R8Qr2118xouY1UTXizhcf8zHJTex2NuY4U0pu0/6Tj/Yforwl2ZXJFS9pbMuiIieZgixzTBoufDvN9AFVtucSqm04FLYSPcG5OY1wBB7G8Rd17DJWhHVJRvkiT0x1FpfO0akeHH0WM10fE/A/ZcepGyTYxEzozCIG7zx0nSPJAveV4NiSXNFlF4/irG4s/wDEl1TDYhkcLi7dNgGhzGkWIN7jvutXqjcqT/4353r8iVmtXXevOx3iOoY7IOB7uPosq5RspQzMa5zpZHQPzZHM17JoTvaXcSbWyvfhdTtDtq6nqGU9TdzJb9FL+oEask5nkeKxTkoS02a8eN5I2ufgXpF5ZIHAEG4OYI4r0pFhERABaGL1ZYyze087reeeq31DTu353OOkfUb4nNx+QVZPYZjSu32PFLTCNttXHU8/8LJdeHPX1jkpImUnJ2zYiiutkRLHCVnLwrlDUqI8loSLenmCiaqqa3tEAd5A+ahlkmz7IVryOWpNjkA1lj/rb914biMbuy9rvBwPyKpqQ3w5LdoySOWpKVkklWrI9VZFGCZyw71+NjrcagjQg8wvs7lq7+arZc6fgOI9PC1x7Q6rvEcfPXzRV3YmstI5nBwv5t/xdFqi7RmkqZJ1eJh1aIb9iIy273ODQfS/qtfGdlIa4sMu/eMktcxxa4XtfMeAVX21q30ddBWgF0W70EoHK5I+By7296umD43FNGJI3hzDoR8iOB7krFllGbadM2dT068KE0ri1+Vyv7I6DDaKibIGFrC0b8rnOJfb3pHuz4/FVOq9l1KTvwSzxO7QcyS+ud8xfPxWXaqiqpGF0cTi6WSaJ4FriNz2ljznpZvxVoc8AW5Zei35ZywpShO3Ln7fHzwcvGtbacaS4ITB8Olp4iyad053iQ94s4NsLNOeeh9VUvaFXAdA1vb6Vrm8+rl8yArPtHtHDTMJkdnwaO07wH10VBwullrKn8XMN1jf9Np7tLdw1vxK5WSepts7PS4/D/3JcL8nXNj8Z63QuORuW9x4jzVvXJKGpLZGuGrSCPIrrEUm80EcQD6i6dhlaow5FTs9oiJ4o+ONlX435eNyf9xv9VPTdk+B+SrZcqTLxMxcvoetYPXwypZNG82qsorFdtYYrtB3njgDkP5H6Ki7Z7eEOdBTu0yfIPi1h+ZUds1sjLUgSSudHEcx77+8X0HeUl5remJ3MHo2EMfjdU6XZd2buO7eVEh3Y3Ft8gIxmfPVV47P11R1jFIb8ZDu/wB5XUsPwaGAWjYG9+rj4uOaYpiDIInyPvusG8bC58go8Fze7Gf6tjwKsGNJfF+f7OXnYCs91n9bVpVOyNZHn0Tj3sId8jddTwvFmVMLZWX3XXtvWBFiQbgeCzPUS6dRdMpH03mlu0mvPzOR0m0lXTO3d51hqyW5HxzHkrdg+2EdRZp6knuk5H+J4+GqsFfhcUwtIwO8RmPA6hUTaPZExAviu5oz/c37jvUaZRL+L0/V7SWmRbpZFrhyq+zm0xeRFKbu/S73u49/fxVlaVa7ObmwyxS0yJ3ZufdnYf3D45fVFrYW6z2+I+YXxOhKkY5xtlqq2Nka5jwHNcLEHMEd4VGqdhZ6d5kw+cx3/Q4m3hfMOH8grg+axXkzpcop8mjB1OTDai9nynun9imPxHG2ZGON/f8Al/Rw+S1ZnYzNkXMhHcWA+rd4q7S1C05qlUa+Zo9b7rHG/oVjDNg2B/SVLzO/XO+753zd5qbrg0DIAeC8y1K3qHZyacBzuow8Xan+LfuhK9kIy5p5Hc2Q9K3rLrGHZQx39xvyCo+JPosPaOk68h0ac3Hv3dAO8rzBV4hU9YbtLHwBG9IRwyOnwV8clB1y/kHq08kPEfsx+L2v6d39kdCuvt1QpaDczlq5R4vaweQstiLp2Zx1TyOG/uSNPwWnU+6M7xw7T/DLm8XBHcqrI6yzU21L2ZVDAR/7kVyB3uYcx5XWvVStcS5jg5rswRmDdRJ2V0OJ46RVXbzaToIejYbSyXAI1a39R8ToPNWF0i5Tj8jqvEiwHV4iHcG5E/3FZssqVLudX0Zgjky6p8R3ZI7EbLCYiaYXjaeq0/rI4n9o+JXS2my06OFsbGsaLNaA0DkBosxephBRQnrerl1ORyfHZfBGVz1EbRs36WZvON/9pI+S3nyrVqCHAg8QR6iybGVNMwNWqKr7N6u9Hu+7I4eoDvqrU6VQWAYAyjY5rHOdvHeO9bgLZWUjJMr9RNTyOUeGRii4xSZtCVa1U8ELWNQsck11nsejn21eFdDKJI8muN8v0uGeXdx9VbcCrOmhY/iRn4jI/FYNo6PpKd44gbw8W5/dafs/feN7eTgf6h/hU7nRm/FwanzEvWDw3kYObmj4hFJ7K0u9O3k27vTT4otMI2jkTe5vbSYYWO329k/A8R4KvmcrpUkYcCCLg6gqqYvsic3RZj3eI8OaiePuiIy7Mrb5lgkes0+GvabOBHiFL7L4NvSdI/MM0B0LuHokKLboY2krNvANmQwCWYXdq1h0byLuZ+S2NqtoRSU7pDYu0a3m46eXEqXkkuuc7bxuqa2OAdloaPOQ5/CyvkeiNRNXo/BHqM6WT3Vu/ojLsTs+6Y/jarrySElgdoB71vlyCuj2rbpqEMYGgWDQAPACwWCdtlaENCoT1fVS6jK5vjsvguyRyjb7BXU8/wCIFnxS9R/SN6QRF36mgnLmORy5LY2Dr5WudTtDpKdgLmTFj2Zkjq2dw105K+1kjAOuW2OXWtY8tVB7SbRxUbA+QOs47oDRfO17cAF0/WJZMaxabfbz8TmLEoT1p0b071ipXgXaMv1fdc9q/arvG0UBP8nZ+jR9VZMKxZ0kUctt1xFy03yOhGfBZcuDJiVzRphkjLZE1K+y5rsoAcTcTwMrvO5H1XSJLSMDm/8AO5c2iBpsWIOQe428JBl8Vhmt0dnoJexliuXE6YJgvL5lpNmXx8iacxo0Mf2qipW3kJJPZa3NzrfId6qn/dIXzgdu898X9LWKidtqKaStNmPeN1gG60kWtmBbvup7aqmZ+Bd1QN0NLRYCxuLAcuS6EceKMY6lbl8+DK5TbdbUTuG47HUR78brjQg5Fp5OHBQO2W0/QRljD+a4ZW/SD+on1sq/sFI4VDmjslmfkRun4n1VtxLA4ZSXPY1zt3d3iLkDO1vVKnjhhy090MjKU4WUnYrEnms67nOL2OHWJOYs4a+BXSGZrk+Ano6qIng8NPmd0/Ndbhajro1NNd0T08rRhqmflu/i7+0qJ2AprRvPNwHoP8qQ2hqOjp3c3dQf7v8AF1MbDYAXMZHa363nkD9bWCwJW0dPVo6eV93/AILzslQ7sZeRm/TwH3KKcjjDQAMgBYeSLYlSOU3bPSIikgxzBtiXWsBc3F9NVD0EwMYda2/d9hwDs2/Cy97Y1nRUM7tDuEf1ZfVaVE+0bB+1vwaFEto2Bvbyq9WwNr9484z8lYekVK27ndDJHMOyRuO7iM2+ov6LNkdKzq+i98zh/wBk0dNL8lGYhJYE+OmuXJRuz+0bamna8HPsuHJw1H181mnnumpp7nOyY5Y5uEuUcI2txSaonM72PYxxtHvXsA21rcL8TbiVcq2T/qOFb2r9ze/3xa+tj/Utz2m0QkonO4xuDx4dl3wPwVc9mdfdksR4EPHg7qu+IHqu1PIsmBZIKnB+f6OfCDhkcW7sruz+0FTHEYqeIPcCZCbXIabXFh3/ADVl2c2u/FAseN2VouQL2I0uL6W5L3/1mmhqvw8cIYS4tc4Na0X1A5uzVSm/Ixbq6Ofp3SDMepSssY5dVxp1aHY241TvsdIosV6Jxvmw9occuI71h2owdtRE2aKzrDea4cRrlyIPDxUbLNYEnkT6BWL2UxianMb+IcQeRDvsVx2r2OrjbxrxV2ZqYTXiWME9oZOHI/YrccVnx3YyWB5lhHiB2T9lH09SHZHqu4tOvlzVarkJJS9qHH+BM+y59tRjRqniCC7m31H6iOX7RzVz2iwqSeBzGGzjbUkA2OYJHBVam2Gq2G7XtZfK7XOv4ZBbem8OPtye/Y5+fW3pS2JbZnAhTR55vdYuPDLRo7gpxzclWYtgZXG8lQT4Bx/uKuUdLlmk5qbtStsbiuqao5BilMWVUgbe4kJHPXeFl1en7Accsgc8rXF80nighJkcGhx42G+baW4lbFBstU4gRvAw037snv8ALkpzZvFUVXBbBg0XKT2ZC4fQvxGqbuNJijPV5OI1cf2/84rseD4S2nj3Rm45udzP2XzB8EipYwyJthxPE+KkFWENO75JzZvEdLhcBERMEBERAFV9p1/+mTW/b/cFHbP4gJaWF4/VG0+jQD8QVY9rqHpqGdg1MbiPFvWHyXKfZ1jN43wE9aJxIH7Xm49DcK8leP6MO50XpVHY7h7amB8Tv1DI8iM2nyK9tnR0qyNXsx0JOElKPKOW4BjcmG1Lo5gdwmzwM7W7L288vULp0GJMlYHscHNcLgjQqvbWbNMq2XFmyt7LuBHuu7vkqBQ4xU4fIWOBtfON3ZPe0/UJEW8ez4O9mjj9Ix8SG2Rcr4+f/Tp+OxCWCRnvMc31Bt8Vyv2f1O5WbvvMc30sforlRbcU8wzduO5Py9HaFe6aOCO5iawXzuwDO/MjVdPB1KjjlDmzz+bpZxmnJVRH7U7KdO7pYiGyZXvezraG40KgsN2XfHL0s7gXDMC5dnpdzirdPiYAzIHibfNVjGNrI23DOu7u7I8T9lD6qahovYtDpNU7ij7j1fus3B2pOqB3cT9F0b2ZUvRua3SzDfzXLNm8LfPL08ugN234nhYe6F2nYGm6z3cmgf1H/Cyw3dmrqKhHw19/qXMhROJ7K08/aZY825FS6JzSZgUnF2imS7CSN/0prjlIL/ELAdlaofpid4OI+YV6RV0IZ4r7lFbstVe7EPF5PyC2ItiJnf6k4aOUTc/6nfZXJEaEHivsQmGbHUsB3gzff78h33eV8gpqy+orJJC3Jy3YREUkBERABERAHwi6/OW2FM/CMVMjQejve3vRvzt5fML9HKne0nY0V9PdovLGDu/uB7TfqP8AKZjkk6fDIasgMOxZksbXsN2uAIPitv8AErkOA4xJh0pilv0JPnGefhzXQ4K8OAINwcwRofBJyY3B/IZF2Ssk6isVoop27sjQ4cL6jwOoXt06wukSqGxk4u0VDENhhrE+3c8X+I+yhpNl6lpyt5Ot87LoMjrrA5gVNCNq67LVPcojdlqh3aLR4uv8lM4ZsdG0gyHfPK1m+nFWNsK2Y4lZQRSfVZJbcHmmg3RyAXT9k6DoqcEizpOuRyuOqPT5qp7K4L08t3D8tmbuROob9+5dFATYowzlex9REVxYREQAREQAREQAREQAREQAREQAREQBz/2gezRlYHSwACXUtyAf3jk75rjcclVh0hYWksBzjfcW57p/T8l+pFFY3szT1bbTRgn3hk4eBTIz2p8EnFMN2nhnyDt1/uPyd5cD5KU3rrdx32GXJNPI0jg1/VPqMvkoD/t9i9PkwPcBwu2RvxuoeOL4ZZSZJ7q9tiWlBg+Mafht7vLHN/8A0pii2OxeXtNghHN13H0BKp4XzJ1GFsYC38CweSsd+XlEDZ0v6ctRH77vDIceSn8J9mUbSHVcr6l3uHqQf/G3tf7ifBXOOINAa0AACwAAAAGgAGijSkQ5GGgoWQxiOMWa31PMk8SVsIikoEREAEREAEREAEREAEREAEREAEREAEREAEREAEREAEREAEREAEREAEREAEREAEREAEREAEREAEREA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34838" name="Picture 22" descr="http://4.bp.blogspot.com/_XlUD9SKiroI/TLOBuNHH4sI/AAAAAAAABAA/ELxZ-sfURlY/s1600/bingo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90454" y="571481"/>
            <a:ext cx="1738340" cy="1714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PROBABILIDAD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4763">
              <a:lnSpc>
                <a:spcPct val="90000"/>
              </a:lnSpc>
              <a:buFontTx/>
              <a:buNone/>
            </a:pPr>
            <a:r>
              <a:rPr lang="es-MX" sz="2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Espacio </a:t>
            </a:r>
            <a:r>
              <a:rPr lang="es-MX" sz="28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Muestral:</a:t>
            </a:r>
            <a:r>
              <a:rPr lang="es-MX" sz="2800" b="1" dirty="0" smtClean="0">
                <a:solidFill>
                  <a:srgbClr val="000000"/>
                </a:solidFill>
              </a:rPr>
              <a:t> </a:t>
            </a:r>
            <a:r>
              <a:rPr lang="es-MX" sz="2800" dirty="0" smtClean="0">
                <a:solidFill>
                  <a:srgbClr val="000000"/>
                </a:solidFill>
              </a:rPr>
              <a:t>Es </a:t>
            </a:r>
            <a:r>
              <a:rPr lang="es-MX" sz="2800" dirty="0">
                <a:solidFill>
                  <a:srgbClr val="000000"/>
                </a:solidFill>
              </a:rPr>
              <a:t>el conjunto de todos los posibles resultados de interés de un experimento dado, y se le denota normalmente mediante la letra </a:t>
            </a:r>
            <a:r>
              <a:rPr lang="es-MX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s-MX" sz="2800" i="1" dirty="0" smtClean="0">
                <a:solidFill>
                  <a:srgbClr val="000000"/>
                </a:solidFill>
              </a:rPr>
              <a:t> ú </a:t>
            </a:r>
            <a:r>
              <a:rPr lang="es-MX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</a:t>
            </a:r>
            <a:r>
              <a:rPr lang="es-MX" sz="2800" dirty="0" smtClean="0">
                <a:solidFill>
                  <a:srgbClr val="000000"/>
                </a:solidFill>
              </a:rPr>
              <a:t>. </a:t>
            </a:r>
            <a:endParaRPr lang="es-MX" sz="2800" dirty="0">
              <a:solidFill>
                <a:srgbClr val="000000"/>
              </a:solidFill>
            </a:endParaRPr>
          </a:p>
          <a:p>
            <a:pPr marL="0" indent="4763">
              <a:lnSpc>
                <a:spcPct val="90000"/>
              </a:lnSpc>
              <a:buFontTx/>
              <a:buNone/>
            </a:pPr>
            <a:endParaRPr lang="es-MX" sz="1200" dirty="0">
              <a:solidFill>
                <a:srgbClr val="000000"/>
              </a:solidFill>
            </a:endParaRPr>
          </a:p>
          <a:p>
            <a:pPr marL="0" indent="4763">
              <a:lnSpc>
                <a:spcPct val="90000"/>
              </a:lnSpc>
              <a:buFontTx/>
              <a:buNone/>
            </a:pPr>
            <a:r>
              <a:rPr lang="es-MX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Ejemplos</a:t>
            </a:r>
            <a:r>
              <a:rPr lang="es-MX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0" indent="4763">
              <a:lnSpc>
                <a:spcPct val="90000"/>
              </a:lnSpc>
              <a:buFontTx/>
              <a:buNone/>
            </a:pPr>
            <a:endParaRPr lang="es-MX" sz="2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4763">
              <a:lnSpc>
                <a:spcPct val="90000"/>
              </a:lnSpc>
              <a:buFontTx/>
              <a:buNone/>
            </a:pPr>
            <a:r>
              <a:rPr lang="es-MX" sz="2800" b="1" dirty="0" smtClean="0">
                <a:solidFill>
                  <a:srgbClr val="000000"/>
                </a:solidFill>
              </a:rPr>
              <a:t>Experimento 1:  </a:t>
            </a:r>
            <a:r>
              <a:rPr lang="es-MX" sz="2800" dirty="0">
                <a:solidFill>
                  <a:srgbClr val="000000"/>
                </a:solidFill>
              </a:rPr>
              <a:t>Se lanza una moneda</a:t>
            </a:r>
            <a:r>
              <a:rPr lang="es-MX" sz="2800" dirty="0" smtClean="0">
                <a:solidFill>
                  <a:srgbClr val="000000"/>
                </a:solidFill>
              </a:rPr>
              <a:t>.</a:t>
            </a:r>
          </a:p>
          <a:p>
            <a:pPr marL="0" indent="4763">
              <a:lnSpc>
                <a:spcPct val="90000"/>
              </a:lnSpc>
              <a:buFontTx/>
              <a:buNone/>
            </a:pPr>
            <a:endParaRPr lang="es-MX" sz="2800" b="1" dirty="0">
              <a:solidFill>
                <a:srgbClr val="000000"/>
              </a:solidFill>
            </a:endParaRPr>
          </a:p>
          <a:p>
            <a:pPr marL="0" indent="4763">
              <a:lnSpc>
                <a:spcPct val="90000"/>
              </a:lnSpc>
              <a:buFontTx/>
              <a:buNone/>
            </a:pPr>
            <a:r>
              <a:rPr lang="es-MX" sz="2800" b="1" dirty="0">
                <a:solidFill>
                  <a:srgbClr val="000000"/>
                </a:solidFill>
              </a:rPr>
              <a:t>Espacio muestral</a:t>
            </a:r>
            <a:r>
              <a:rPr lang="es-MX" sz="2800" dirty="0">
                <a:solidFill>
                  <a:srgbClr val="000000"/>
                </a:solidFill>
              </a:rPr>
              <a:t> =  </a:t>
            </a:r>
            <a:r>
              <a:rPr lang="es-MX" sz="2800" dirty="0" smtClean="0">
                <a:solidFill>
                  <a:srgbClr val="000000"/>
                </a:solidFill>
              </a:rPr>
              <a:t>Todas las formas </a:t>
            </a:r>
            <a:r>
              <a:rPr lang="es-MX" sz="2800" dirty="0">
                <a:solidFill>
                  <a:srgbClr val="000000"/>
                </a:solidFill>
              </a:rPr>
              <a:t>en como puede caer la moneda, o sea dos formas de interés, que caiga sol o que caiga águila.  </a:t>
            </a:r>
            <a:r>
              <a:rPr lang="es-MX" sz="1800" i="1" dirty="0">
                <a:solidFill>
                  <a:srgbClr val="000000"/>
                </a:solidFill>
              </a:rPr>
              <a:t>(Si cae de canto no es de interés y se repite el lanzamiento)</a:t>
            </a:r>
            <a:r>
              <a:rPr lang="es-MX" sz="2800" dirty="0">
                <a:solidFill>
                  <a:srgbClr val="000000"/>
                </a:solidFill>
              </a:rPr>
              <a:t>.</a:t>
            </a:r>
            <a:endParaRPr lang="en-US" sz="2800" dirty="0">
              <a:solidFill>
                <a:srgbClr val="000000"/>
              </a:solidFill>
            </a:endParaRPr>
          </a:p>
          <a:p>
            <a:pPr marL="0" indent="4763" algn="ctr">
              <a:lnSpc>
                <a:spcPct val="90000"/>
              </a:lnSpc>
              <a:buFontTx/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S </a:t>
            </a:r>
            <a:r>
              <a:rPr lang="en-US" sz="2800" b="1" dirty="0">
                <a:solidFill>
                  <a:srgbClr val="FF0000"/>
                </a:solidFill>
              </a:rPr>
              <a:t>= { s, a }</a:t>
            </a:r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2428868"/>
            <a:ext cx="1643074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PROBABILIDAD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s-MX" sz="2800" b="1" dirty="0" smtClean="0">
                <a:solidFill>
                  <a:srgbClr val="000000"/>
                </a:solidFill>
              </a:rPr>
              <a:t>Experimento 2</a:t>
            </a:r>
            <a:r>
              <a:rPr lang="es-MX" sz="2800" dirty="0" smtClean="0">
                <a:solidFill>
                  <a:srgbClr val="000000"/>
                </a:solidFill>
              </a:rPr>
              <a:t>:  </a:t>
            </a:r>
            <a:r>
              <a:rPr lang="es-MX" sz="2800" dirty="0">
                <a:solidFill>
                  <a:srgbClr val="000000"/>
                </a:solidFill>
              </a:rPr>
              <a:t>Se lanza un dado.</a:t>
            </a:r>
            <a:endParaRPr lang="es-MX" sz="2800" b="1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r>
              <a:rPr lang="es-MX" sz="2800" b="1" dirty="0">
                <a:solidFill>
                  <a:srgbClr val="000000"/>
                </a:solidFill>
              </a:rPr>
              <a:t>Espacio muestral</a:t>
            </a:r>
            <a:r>
              <a:rPr lang="es-MX" sz="2800" dirty="0">
                <a:solidFill>
                  <a:srgbClr val="000000"/>
                </a:solidFill>
              </a:rPr>
              <a:t> = </a:t>
            </a:r>
            <a:r>
              <a:rPr lang="es-MX" sz="2800" dirty="0" smtClean="0">
                <a:solidFill>
                  <a:srgbClr val="000000"/>
                </a:solidFill>
              </a:rPr>
              <a:t>El total </a:t>
            </a:r>
            <a:r>
              <a:rPr lang="es-MX" sz="2800" dirty="0">
                <a:solidFill>
                  <a:srgbClr val="000000"/>
                </a:solidFill>
              </a:rPr>
              <a:t>de caras en que puede caer el </a:t>
            </a:r>
            <a:r>
              <a:rPr lang="es-MX" sz="2800" dirty="0" smtClean="0">
                <a:solidFill>
                  <a:srgbClr val="000000"/>
                </a:solidFill>
              </a:rPr>
              <a:t>dado son seis </a:t>
            </a:r>
            <a:r>
              <a:rPr lang="es-MX" sz="2800" dirty="0">
                <a:solidFill>
                  <a:srgbClr val="000000"/>
                </a:solidFill>
              </a:rPr>
              <a:t>formas de interés:</a:t>
            </a:r>
          </a:p>
          <a:p>
            <a:pPr algn="ctr">
              <a:buFontTx/>
              <a:buNone/>
            </a:pPr>
            <a:r>
              <a:rPr lang="es-MX" sz="2800" dirty="0">
                <a:solidFill>
                  <a:srgbClr val="000000"/>
                </a:solidFill>
              </a:rPr>
              <a:t>S = { 1, 2, 3, 4, 5, 6 }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13318" name="AutoShape 6" descr="data:image/jpg;base64,/9j/4AAQSkZJRgABAQAAAQABAAD/2wCEAAkGBhIQDxQQEg8UFRUVFhYSFRYVFhQWERUXGBQYGBgWFBQXGyYeFxkjGRUYHzEgIycpLCwsGB4xNTAqNSYrLCkBCQoKBQUFDQUFDSkYEhgpKSkpKSkpKSkpKSkpKSkpKSkpKSkpKSkpKSkpKSkpKSkpKSkpKSkpKSkpKSkpKSkpKf/AABEIAOEA4QMBIgACEQEDEQH/xAAcAAEAAgIDAQAAAAAAAAAAAAAABgcFCAEDBAL/xABCEAABAwICBgcFBQYFBQAAAAABAAIDBBEGIQUHEjFBYRMiUXGBkaEyQlKxwRRiktHhCCMzcoLSFWOissI0Q1Nz8P/EABQBAQAAAAAAAAAAAAAAAAAAAAD/xAAUEQEAAAAAAAAAAAAAAAAAAAAA/9oADAMBAAIRAxEAPwC8UREBERAREQEREBERAREQEREBERAREQEREBERAREQEREBERAREQEREBERAREQEREBERAREQEREBERAREQEREBERAREQEREBERAREQEREBERAREQEREBERARFAdYmt2n0SegawzVNgejBsxgIuDI7hffYC/cgnqWWrOm9dmlakm1QIG8GwNDbf1m7j5qMy4trnHadXVJPaZpP7kG5iKpdRNVpSVkklXJI+lLQITNcvL7jONzsyzZvyva3FW2g4ul1yiAi4slkHKLhEHKLi6NcDuPJByiIgIiICIiAiIgIiICIiAi4WC0tjvR9IdmeugY4b27YdIO9jbuHkgzyKDt106HLtn7aO8xy7PnsqXaN0pDUxCaCVksbtzmODmntFxx5IPUq9xtqXpNJ1DqoyyQyvttlmy5jrNDQSx3GwAyI3KfzTNY0vcQGtBc4ncABck+C18xvr9qJnui0f+5iFx0pAMz+YByYPXu3IM+z9nSjj60+kZdn+WOMficSs/oDA+HqN4LX00sg3OmnjkN+TSdkeS1v0hpaaocXzTySuPF73OPqV5QEG78TmloLSC22RFtm3K3BfaqXUDh2tpqeWWo22Qy7PQxPuDcXvIGn2QQQOdr9itpBVusXXdHo+R1LSxiaduT3OJEMbuw2ze4dgsB28FTemNa2laonbrpGA+7EeiaOXUsT4kq18aagW1dRJU01V0bpXGR0cjS5m043Ja5uYBOdrFRiP9m6tv1qymA7QJSfItHzQVe/TdQTc1MxPaZHk+d1YuprFOk5NJRU7JpZoCbzNkcXsZHbN13ewd1rbzkphoX9nCmYQ6pq5JfuxtETT3m7neVlZ+g8PU1BF0VNAyJm87IzPN7jm48yUGSXm0hpKKnYZJZAxo4njyA3k8gopiTWTFBeOntLJu2v+03xHteGXNVppTS81TJ0k0heeF/ZHJrdwCCW4k1mSS3jpQY2bukP8R3cPc+fcs/qsqS+jkBJJEziSTc9ZrTn6qp1ZGqKfq1DOwsd5hw+iCw0REBERAREQEREBF5q6pMbdoC4vY+K6oNMRu3nZPPd5oPcvBp3TMdHSy1Ut9iJhe62823AcybDxXua8HMEHuXVW0Uc0bopWB7Hgtc1wu1wO8EINWcaa267SLnN6V0EHCGIlot/mOGbz6clCSVszVagNFPdtBs8Y+FkvV8Ntrj6r3aN1JaIhIP2UykcZZHuH4QQ30Qa1aBw3U10oipoHyu47I6reb3HJo7yto9WWCTomhED5NuR7jLIRfYDiANll+AAGfFSWioIoGCOKJkbBuaxoa0eAXoQdc8DZGOY9oLXAtcDuIIsQfAqpNKfs4Ur3l0FXLE05hjmtkA5A3Bt33Voab05BRQOqKiQRxs3k8TwDRvLjwAVFYr/aGqZXFlDEIWbhJIA+Y8w09VvqgkNH+zZTAgy10zx2MYxnqdpTfDmq3RtAQ+Kla6QbpJf3kg5jayae4Bax6RxrX1BvLXTu5dI4N/C0gLwwaZqGO2mVErT2tkeD5goN1kVYaicT1tbSzfanOkbG9rYpXe064u5hd71ss9+as9ARdFbXRwsMkr2saN5cbD9TyVdYk1nOfeOkGyN3SuHXP8jfd7zn3IJpp/FVPRN/ePu/3Y25vPh7o5lVdiPG1RWEtv0cX/jad/8AOfe+SwEspc4uc4knMkm5J5kr5QcIsRiLTn2ZgDc3u9nkPiKgstdI5226Rxdvvc38OxBaKm+qaa1XKz4otr8L2/3lVdhfSpniIebuYbE9oO4nyPkrC1azbOkWD4mSN/07X/FBcaIiAiIgIiICIiDqqodtjm9o9eCiylyjOk4diVw4HrDx/W6DqimLTdriO4r3waaePaAd6Fa662NNz/4o+MSva2IMDA1xaBdgcXZcbnfyWf1ba0Xue2jrH7W1ZsUx333Bkh434O80F9Q6WjdvOyee7zXsa4HMG6igK7Ipi3NpI7kEoRYWHTLh7QDvQr3Q6Ujdxt3/AJoIRrnwTU6TpIhSkF0Ty8xE7IkBbbInLaHC/aVQFRq+0nG7Zdo6pvyie4ebQQtwWuvmCuUGpWjtVGlpyA2glbfjJaNo/GQrCwr+zobh+kKgW39FDfPk6UjLwHirzWL05iSCjbeV+Z9lgzkd3D6nJB6tG6MipYWwwxtjjYLNa0WA/M81G8SaxIaa8cNpZBlkf3bT95w39w9FCsR48nq7saeii+Bp6zh993HuGSjKD36X05NVP25pC7sG5jf5W7gseiIC4XK4QVziKsMtS88AdgdzcvncrGrvrWkSvB37TvmV0IJVgUdaXssz5uVjYOn2NIU5/wAwN/EC36qF4RoTHT7RGch2vDcPz8VJNGTbE8T/AIZI3eTwUGwaIiAiIgIiICIiAsPiCDJr+zqn5j6+azC8+kINuJzeVx3jMINcdduhC2eKsA6sjejeex7N1+9p/wBJVZg2WzmItBx11LJTSbnjI8WOGbXDuP1WuOnNCS0c7oJm2c0+Dhwc08QUF96tMTmuoGl5vLEeik7SQOq497fUFSwFUvqLqnCpqI/ddG157LtdYejirmug+3PAFybAZkncFGoNZejXy9EKtu1e1yHCMnk8iy7sdvcNF1ZZe/RO3b7cfS61nQbeQ1JGbXb87g5H817odMuHtAH0K161YaxnUsjaSoeTA47LHE/wSd2fwHs4b1egKDFYv1gSROMEDNl1gTI6xIuPcG7xPkq5qKh0ji97i5xzJcSSe8lSbHtNaSOT4mlp72m49HKKoCxWmsQx02R6zzmGj5uPBevSdcIYXSH3RkO08B5qs6id0jy9xuXG5KCSRY5ftdaJuzyJ2vXepZS1TZWCRhuHC4/XmqrUzwPOTFIz4XAjxH6IJKiIgimIsMPfIZYgDtZubuN+0d66dD4QeXB09g0Z7N7k9/YFMEQALZIDbNFwg2GoptuJj/ia13m0H6rvWIwjPt0FO7/KaPIW+iy6AiIgIiICIiAiIgiWkIdiVzedx3HNRvFmhaKqjDawsbnZj3PbG8HsY8/LMKaYjgsWv7btPzH18lQeu/a+1QXJ2OiOz2X2ztelkFi4RwXTaOD3QFzzJa73EOJaNwbsgCykYK1/wDrBkoJBHI4vpnGzmnMx/fZ9RxV9wzte0Pa4FrgHNI3EEXBCDmqpmyxvieLte0sd3OFj81q/pvRL6Spkp5B1o3FveODhyIsfFbSAqA60cBmtj+0wNvPGLOaN8rBwH3hw7d3YgotbCaqcSGr0e1rzeSA9E4neRvYT/Tl/StfXsIJBFiMiDvB7CFaWoeR3S1Q93YjJ79p1vQlBYuNabbpdrixwd4HI/MKAK09J0/SQSM+JjgO+2XqqsQRvHExELG/E+58B+qhKnWMqQvpw4D2HXPcRY/RQVAU2wTTkQvefedl3NH5lRLR9A6eQRsGZ3ngBxJVk0dKIo2xt3NFv1QdyIuEBEXXNM1jS5xAAzJO5B9oo67GsW3YMcW/Fl57Kz8Uwe0Oabgi4PJBderqfa0bF90vb5PKkqhOqee9HIzi2U+TmNPzBU2QEREBERAREQEREHj0vT7cLhxHWHhn8rqn9amHDV0PSMF5ICZABvLLdcDwAd/SrsIULrINiRzOwkeHD0QaoK59TOIzLTvo3m7oesy+/o3GxHg7/AHBR3WJq4fC91VSsLoXEuexou6I8bDiz5Lzamo3/AOJFzQdkRP2zwsSLX8bIL0BXN18ArwYhmcyjqHM9tsMhb23DDayDA6fwfozSExDnsbP7xikYJT/OzO57xdZnC+FKfR0RjgB6xu5zjd7iN1z2DsWtDZXB20HEOve9ztX7b9qtzVprMdK5tHVvu45RSne4/BIe3sPHcUFq3VYaXpujqJGdjzbuOY9CrOuoLjWm2akP+NoPiMvyQR5zQRYi4ORWBnwZA520C9o7ARbwuMln1wg8tBoyOBuzG23ad7j3lepEQFwiICheMNKF0nQtPVZm7m79ApoqurZS+R7jxc4+ZQdKnuEnk0rb8HOA7r3+qgSsfQVJ0VPGw77bR7zn9UFq6oZv+pZ/63f7gforHVU6pp7VcrPiiv8AheP7layAiIgIiICIiAiIgKOYlp7SNfwcLHvH6H0UjWO09T7cBPFvWHhv9CUFVY5x4NGdEBD0jpNo2LtkBrSBvsc8134OxpS14IiaIpfafGQ0OP3gR7Y571GtdGiS+CGpaP4Tix/Jr7WP4hbxVUaP0hJTysmieWvYQ5pH/wBmOSDaQFcPYHAtIuCCCO0HIrC4SxG2vpGTtyd7MjfheN47uI5FZoFBrXirQTqKslp3DJriWH4mHNp8vUFYlriDcGxGYPEK/dYeCRpGEOjsJ4wdgnIPG8scfUHge9UNU0z4nuje0tc02c1wsQewhBsNq9xL9uoWSON5GfupebmgWd4gg9919Y4p7xMk+FxHg4fmAoNqLndt1TPd2Y3ctq5HyVl4gp+kpZG8dnaHe3P6IK5XCIgLhePSulGU8e27uaOLj2KF1WKKh7riTYHANyA/NBYCLBYY046drmP9tud/iH5rOoOFXem9FPimcNk7JJLTbIgn5qxEIQQzDmHHOeJZWkNGYB3uPDLsUzXLGFxDQCSTYAZknsAVm4N1dCPZnq2gv3tiNi1vYX9ruW4c0Hk1aYXmZKKx/UZsua1pHWeHWztwblfmrKREBERAREQEREBERAXy9gIIO4ixX0iCvdMaLZI2WmlF2u2o3Dl2jnuK11xRhuSgqHQyC43sfwe3gRz7RwK29r9DRy522XfEPqOKheKsEsniMVRHts3te32mHtB3tPp3oKj1MaVLKuSmv1ZWF4H3mZ3/AAk+SuUFQzCmriGgqDUNmfIdktYHADZDt97bzbLgpiCg+nyBoLibAAkk7gBvJUF0jpLQmlJejkkaZPZa/rROPISWAd3FSjEdM6WiqI2e06KQDv2TktaUGy2HcM09BGY6dhAcdpxJLnOPC5WWcLgg7jl5qodWOsNzXtoql92O6sUjjm08GOJ908Ozu3W7dBWFTDsPcw+64t8jZdSy+KqfYqnfeAf5ix9QVhpHWaTyJ9EFf4l0iZqh2fVZ1G+G8+JWJXLjmuEEhwU0/aHHgGG/mFNVH8HaPLIjKRnJu/lG7zKkCAvTo7R0lRIIomFzjwHZxJPADtXtw9hqauk2I22aPbefYaPqeSuLD2G4aKPYjb1j7bz7bzzPActyDG4RwPHRASPs+YjN3us5Rg7u/eeW5SdEQEREBERAREQEREBERAREQEIREGJrsPMfmzqO/wBJ8OHgo/VUT4jZ7bdh909xU2XzJGHCxAIPA7kEFuqF1kYWNFWOc1v7mYl8Z4A73M8CfIhbM12Gwc4jb7pOXgfzUTxHhxlVC6mqGGx3H3mng5h7UGswK2F1eYhNbQMe43kZ+6k5lu53i2x81T2JsBVVE83jMkfuyMBLbfeA9k96sHUzQSx00z3sc1r3tLNoEXs0gkA8MwPBBm8b0/8ADk72H5j6qKqeYpg26V33SH+WR9CVA0EE0vhmVkhMbC9hNxs5kX4EL0aGwk9zg6YbLRns+87v7ApmiDhrbCwGW5SjCOBpK0iR944Pi95/Jn927vWYwdq5L7T1bSG72xHJzucnYOW/tsrLYwNAaAAALADIADgAg6NH6Ojp4xFEwNY3cB8yeJ5r0oiAiIgIiICIiAiIgIiICIiAiIgIiICIiAuqopWyDZe0Eeo7jwXaiCN12HXNzjO0Ow+0O7tWIIINiLEcFO15azRzJR1m58CMnDxQQqpi243MPvNLfMWVZubY2PDJXDXaCkjuW9dvaN47wq5lw9LPXPghZcl21f3WtOd3HgEGHp6d0jwxjS5zjYNAuSeStTB2r9tNaeoAfNvDd7Iz/wAnc+HDtWVwtg+KhZcdeUjrSEZ9zR7rfnxWfQEREBERAREQEREBERAREQEREBERAREQEREBERAREQEREBdccDWklrQC7NxAAJtuueK7EQEREBERAREQEREBERAREQEREBERAREQEREBERAREQEREBERAREQEREBERAREQEREBERAREQERE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3320" name="AutoShape 8" descr="data:image/jpg;base64,/9j/4AAQSkZJRgABAQAAAQABAAD/2wCEAAkGBhIQDxQQEg8UFRUVFhYSFRYVFhQWERUXGBQYGBgWFBQXGyYeFxkjGRUYHzEgIycpLCwsGB4xNTAqNSYrLCkBCQoKBQUFDQUFDSkYEhgpKSkpKSkpKSkpKSkpKSkpKSkpKSkpKSkpKSkpKSkpKSkpKSkpKSkpKSkpKSkpKSkpKf/AABEIAOEA4QMBIgACEQEDEQH/xAAcAAEAAgIDAQAAAAAAAAAAAAAABgcFCAEDBAL/xABCEAABAwICBgcFBQYFBQAAAAABAAIDBBEGIQUHEjFBYRMiUXGBkaEyQlKxwRRiktHhCCMzcoLSFWOissI0Q1Nz8P/EABQBAQAAAAAAAAAAAAAAAAAAAAD/xAAUEQEAAAAAAAAAAAAAAAAAAAAA/9oADAMBAAIRAxEAPwC8UREBERAREQEREBERAREQEREBERAREQEREBERAREQEREBERAREQEREBERAREQEREBERAREQEREBERAREQEREBERAREQEREBERAREQEREBERAREQEREBERARFAdYmt2n0SegawzVNgejBsxgIuDI7hffYC/cgnqWWrOm9dmlakm1QIG8GwNDbf1m7j5qMy4trnHadXVJPaZpP7kG5iKpdRNVpSVkklXJI+lLQITNcvL7jONzsyzZvyva3FW2g4ul1yiAi4slkHKLhEHKLi6NcDuPJByiIgIiICIiAiIgIiICIiAi4WC0tjvR9IdmeugY4b27YdIO9jbuHkgzyKDt106HLtn7aO8xy7PnsqXaN0pDUxCaCVksbtzmODmntFxx5IPUq9xtqXpNJ1DqoyyQyvttlmy5jrNDQSx3GwAyI3KfzTNY0vcQGtBc4ncABck+C18xvr9qJnui0f+5iFx0pAMz+YByYPXu3IM+z9nSjj60+kZdn+WOMficSs/oDA+HqN4LX00sg3OmnjkN+TSdkeS1v0hpaaocXzTySuPF73OPqV5QEG78TmloLSC22RFtm3K3BfaqXUDh2tpqeWWo22Qy7PQxPuDcXvIGn2QQQOdr9itpBVusXXdHo+R1LSxiaduT3OJEMbuw2ze4dgsB28FTemNa2laonbrpGA+7EeiaOXUsT4kq18aagW1dRJU01V0bpXGR0cjS5m043Ja5uYBOdrFRiP9m6tv1qymA7QJSfItHzQVe/TdQTc1MxPaZHk+d1YuprFOk5NJRU7JpZoCbzNkcXsZHbN13ewd1rbzkphoX9nCmYQ6pq5JfuxtETT3m7neVlZ+g8PU1BF0VNAyJm87IzPN7jm48yUGSXm0hpKKnYZJZAxo4njyA3k8gopiTWTFBeOntLJu2v+03xHteGXNVppTS81TJ0k0heeF/ZHJrdwCCW4k1mSS3jpQY2bukP8R3cPc+fcs/qsqS+jkBJJEziSTc9ZrTn6qp1ZGqKfq1DOwsd5hw+iCw0REBERAREQEREBF5q6pMbdoC4vY+K6oNMRu3nZPPd5oPcvBp3TMdHSy1Ut9iJhe62823AcybDxXua8HMEHuXVW0Uc0bopWB7Hgtc1wu1wO8EINWcaa267SLnN6V0EHCGIlot/mOGbz6clCSVszVagNFPdtBs8Y+FkvV8Ntrj6r3aN1JaIhIP2UykcZZHuH4QQ30Qa1aBw3U10oipoHyu47I6reb3HJo7yto9WWCTomhED5NuR7jLIRfYDiANll+AAGfFSWioIoGCOKJkbBuaxoa0eAXoQdc8DZGOY9oLXAtcDuIIsQfAqpNKfs4Ur3l0FXLE05hjmtkA5A3Bt33Voab05BRQOqKiQRxs3k8TwDRvLjwAVFYr/aGqZXFlDEIWbhJIA+Y8w09VvqgkNH+zZTAgy10zx2MYxnqdpTfDmq3RtAQ+Kla6QbpJf3kg5jayae4Bax6RxrX1BvLXTu5dI4N/C0gLwwaZqGO2mVErT2tkeD5goN1kVYaicT1tbSzfanOkbG9rYpXe064u5hd71ss9+as9ARdFbXRwsMkr2saN5cbD9TyVdYk1nOfeOkGyN3SuHXP8jfd7zn3IJpp/FVPRN/ePu/3Y25vPh7o5lVdiPG1RWEtv0cX/jad/8AOfe+SwEspc4uc4knMkm5J5kr5QcIsRiLTn2ZgDc3u9nkPiKgstdI5226Rxdvvc38OxBaKm+qaa1XKz4otr8L2/3lVdhfSpniIebuYbE9oO4nyPkrC1azbOkWD4mSN/07X/FBcaIiAiIgIiICIiDqqodtjm9o9eCiylyjOk4diVw4HrDx/W6DqimLTdriO4r3waaePaAd6Fa662NNz/4o+MSva2IMDA1xaBdgcXZcbnfyWf1ba0Xue2jrH7W1ZsUx333Bkh434O80F9Q6WjdvOyee7zXsa4HMG6igK7Ipi3NpI7kEoRYWHTLh7QDvQr3Q6Ujdxt3/AJoIRrnwTU6TpIhSkF0Ty8xE7IkBbbInLaHC/aVQFRq+0nG7Zdo6pvyie4ebQQtwWuvmCuUGpWjtVGlpyA2glbfjJaNo/GQrCwr+zobh+kKgW39FDfPk6UjLwHirzWL05iSCjbeV+Z9lgzkd3D6nJB6tG6MipYWwwxtjjYLNa0WA/M81G8SaxIaa8cNpZBlkf3bT95w39w9FCsR48nq7saeii+Bp6zh993HuGSjKD36X05NVP25pC7sG5jf5W7gseiIC4XK4QVziKsMtS88AdgdzcvncrGrvrWkSvB37TvmV0IJVgUdaXssz5uVjYOn2NIU5/wAwN/EC36qF4RoTHT7RGch2vDcPz8VJNGTbE8T/AIZI3eTwUGwaIiAiIgIiICIiAsPiCDJr+zqn5j6+azC8+kINuJzeVx3jMINcdduhC2eKsA6sjejeex7N1+9p/wBJVZg2WzmItBx11LJTSbnjI8WOGbXDuP1WuOnNCS0c7oJm2c0+Dhwc08QUF96tMTmuoGl5vLEeik7SQOq497fUFSwFUvqLqnCpqI/ddG157LtdYejirmug+3PAFybAZkncFGoNZejXy9EKtu1e1yHCMnk8iy7sdvcNF1ZZe/RO3b7cfS61nQbeQ1JGbXb87g5H817odMuHtAH0K161YaxnUsjaSoeTA47LHE/wSd2fwHs4b1egKDFYv1gSROMEDNl1gTI6xIuPcG7xPkq5qKh0ji97i5xzJcSSe8lSbHtNaSOT4mlp72m49HKKoCxWmsQx02R6zzmGj5uPBevSdcIYXSH3RkO08B5qs6id0jy9xuXG5KCSRY5ftdaJuzyJ2vXepZS1TZWCRhuHC4/XmqrUzwPOTFIz4XAjxH6IJKiIgimIsMPfIZYgDtZubuN+0d66dD4QeXB09g0Z7N7k9/YFMEQALZIDbNFwg2GoptuJj/ia13m0H6rvWIwjPt0FO7/KaPIW+iy6AiIgIiICIiAiIgiWkIdiVzedx3HNRvFmhaKqjDawsbnZj3PbG8HsY8/LMKaYjgsWv7btPzH18lQeu/a+1QXJ2OiOz2X2ztelkFi4RwXTaOD3QFzzJa73EOJaNwbsgCykYK1/wDrBkoJBHI4vpnGzmnMx/fZ9RxV9wzte0Pa4FrgHNI3EEXBCDmqpmyxvieLte0sd3OFj81q/pvRL6Spkp5B1o3FveODhyIsfFbSAqA60cBmtj+0wNvPGLOaN8rBwH3hw7d3YgotbCaqcSGr0e1rzeSA9E4neRvYT/Tl/StfXsIJBFiMiDvB7CFaWoeR3S1Q93YjJ79p1vQlBYuNabbpdrixwd4HI/MKAK09J0/SQSM+JjgO+2XqqsQRvHExELG/E+58B+qhKnWMqQvpw4D2HXPcRY/RQVAU2wTTkQvefedl3NH5lRLR9A6eQRsGZ3ngBxJVk0dKIo2xt3NFv1QdyIuEBEXXNM1jS5xAAzJO5B9oo67GsW3YMcW/Fl57Kz8Uwe0Oabgi4PJBderqfa0bF90vb5PKkqhOqee9HIzi2U+TmNPzBU2QEREBERAREQEREHj0vT7cLhxHWHhn8rqn9amHDV0PSMF5ICZABvLLdcDwAd/SrsIULrINiRzOwkeHD0QaoK59TOIzLTvo3m7oesy+/o3GxHg7/AHBR3WJq4fC91VSsLoXEuexou6I8bDiz5Lzamo3/AOJFzQdkRP2zwsSLX8bIL0BXN18ArwYhmcyjqHM9tsMhb23DDayDA6fwfozSExDnsbP7xikYJT/OzO57xdZnC+FKfR0RjgB6xu5zjd7iN1z2DsWtDZXB20HEOve9ztX7b9qtzVprMdK5tHVvu45RSne4/BIe3sPHcUFq3VYaXpujqJGdjzbuOY9CrOuoLjWm2akP+NoPiMvyQR5zQRYi4ORWBnwZA520C9o7ARbwuMln1wg8tBoyOBuzG23ad7j3lepEQFwiICheMNKF0nQtPVZm7m79ApoqurZS+R7jxc4+ZQdKnuEnk0rb8HOA7r3+qgSsfQVJ0VPGw77bR7zn9UFq6oZv+pZ/63f7gforHVU6pp7VcrPiiv8AheP7layAiIgIiICIiAiIgKOYlp7SNfwcLHvH6H0UjWO09T7cBPFvWHhv9CUFVY5x4NGdEBD0jpNo2LtkBrSBvsc8134OxpS14IiaIpfafGQ0OP3gR7Y571GtdGiS+CGpaP4Tix/Jr7WP4hbxVUaP0hJTysmieWvYQ5pH/wBmOSDaQFcPYHAtIuCCCO0HIrC4SxG2vpGTtyd7MjfheN47uI5FZoFBrXirQTqKslp3DJriWH4mHNp8vUFYlriDcGxGYPEK/dYeCRpGEOjsJ4wdgnIPG8scfUHge9UNU0z4nuje0tc02c1wsQewhBsNq9xL9uoWSON5GfupebmgWd4gg9919Y4p7xMk+FxHg4fmAoNqLndt1TPd2Y3ctq5HyVl4gp+kpZG8dnaHe3P6IK5XCIgLhePSulGU8e27uaOLj2KF1WKKh7riTYHANyA/NBYCLBYY046drmP9tud/iH5rOoOFXem9FPimcNk7JJLTbIgn5qxEIQQzDmHHOeJZWkNGYB3uPDLsUzXLGFxDQCSTYAZknsAVm4N1dCPZnq2gv3tiNi1vYX9ruW4c0Hk1aYXmZKKx/UZsua1pHWeHWztwblfmrKREBERAREQEREBERAXy9gIIO4ixX0iCvdMaLZI2WmlF2u2o3Dl2jnuK11xRhuSgqHQyC43sfwe3gRz7RwK29r9DRy522XfEPqOKheKsEsniMVRHts3te32mHtB3tPp3oKj1MaVLKuSmv1ZWF4H3mZ3/AAk+SuUFQzCmriGgqDUNmfIdktYHADZDt97bzbLgpiCg+nyBoLibAAkk7gBvJUF0jpLQmlJejkkaZPZa/rROPISWAd3FSjEdM6WiqI2e06KQDv2TktaUGy2HcM09BGY6dhAcdpxJLnOPC5WWcLgg7jl5qodWOsNzXtoql92O6sUjjm08GOJ908Ozu3W7dBWFTDsPcw+64t8jZdSy+KqfYqnfeAf5ix9QVhpHWaTyJ9EFf4l0iZqh2fVZ1G+G8+JWJXLjmuEEhwU0/aHHgGG/mFNVH8HaPLIjKRnJu/lG7zKkCAvTo7R0lRIIomFzjwHZxJPADtXtw9hqauk2I22aPbefYaPqeSuLD2G4aKPYjb1j7bz7bzzPActyDG4RwPHRASPs+YjN3us5Rg7u/eeW5SdEQEREBERAREQEREBERAREQEIREGJrsPMfmzqO/wBJ8OHgo/VUT4jZ7bdh909xU2XzJGHCxAIPA7kEFuqF1kYWNFWOc1v7mYl8Z4A73M8CfIhbM12Gwc4jb7pOXgfzUTxHhxlVC6mqGGx3H3mng5h7UGswK2F1eYhNbQMe43kZ+6k5lu53i2x81T2JsBVVE83jMkfuyMBLbfeA9k96sHUzQSx00z3sc1r3tLNoEXs0gkA8MwPBBm8b0/8ADk72H5j6qKqeYpg26V33SH+WR9CVA0EE0vhmVkhMbC9hNxs5kX4EL0aGwk9zg6YbLRns+87v7ApmiDhrbCwGW5SjCOBpK0iR944Pi95/Jn927vWYwdq5L7T1bSG72xHJzucnYOW/tsrLYwNAaAAALADIADgAg6NH6Ojp4xFEwNY3cB8yeJ5r0oiAiIgIiICIiAiIgIiICIiAiIgIiICIiAuqopWyDZe0Eeo7jwXaiCN12HXNzjO0Ow+0O7tWIIINiLEcFO15azRzJR1m58CMnDxQQqpi243MPvNLfMWVZubY2PDJXDXaCkjuW9dvaN47wq5lw9LPXPghZcl21f3WtOd3HgEGHp6d0jwxjS5zjYNAuSeStTB2r9tNaeoAfNvDd7Iz/wAnc+HDtWVwtg+KhZcdeUjrSEZ9zR7rfnxWfQEREBERAREQEREBERAREQEREBERAREQEREBERAREQEREBdccDWklrQC7NxAAJtuueK7EQEREBERAREQEREBERAREQEREBERAREQEREBERAREQEREBERAREQEREBERAREQEREBERAREQERE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3322" name="AutoShape 10" descr="data:image/jpg;base64,/9j/4AAQSkZJRgABAQAAAQABAAD/2wCEAAkGBhIQDxQQEg8UFRUVFhYSFRYVFhQWERUXGBQYGBgWFBQXGyYeFxkjGRUYHzEgIycpLCwsGB4xNTAqNSYrLCkBCQoKBQUFDQUFDSkYEhgpKSkpKSkpKSkpKSkpKSkpKSkpKSkpKSkpKSkpKSkpKSkpKSkpKSkpKSkpKSkpKSkpKf/AABEIAOEA4QMBIgACEQEDEQH/xAAcAAEAAgIDAQAAAAAAAAAAAAAABgcFCAEDBAL/xABCEAABAwICBgcFBQYFBQAAAAABAAIDBBEGIQUHEjFBYRMiUXGBkaEyQlKxwRRiktHhCCMzcoLSFWOissI0Q1Nz8P/EABQBAQAAAAAAAAAAAAAAAAAAAAD/xAAUEQEAAAAAAAAAAAAAAAAAAAAA/9oADAMBAAIRAxEAPwC8UREBERAREQEREBERAREQEREBERAREQEREBERAREQEREBERAREQEREBERAREQEREBERAREQEREBERAREQEREBERAREQEREBERAREQEREBERAREQEREBERARFAdYmt2n0SegawzVNgejBsxgIuDI7hffYC/cgnqWWrOm9dmlakm1QIG8GwNDbf1m7j5qMy4trnHadXVJPaZpP7kG5iKpdRNVpSVkklXJI+lLQITNcvL7jONzsyzZvyva3FW2g4ul1yiAi4slkHKLhEHKLi6NcDuPJByiIgIiICIiAiIgIiICIiAi4WC0tjvR9IdmeugY4b27YdIO9jbuHkgzyKDt106HLtn7aO8xy7PnsqXaN0pDUxCaCVksbtzmODmntFxx5IPUq9xtqXpNJ1DqoyyQyvttlmy5jrNDQSx3GwAyI3KfzTNY0vcQGtBc4ncABck+C18xvr9qJnui0f+5iFx0pAMz+YByYPXu3IM+z9nSjj60+kZdn+WOMficSs/oDA+HqN4LX00sg3OmnjkN+TSdkeS1v0hpaaocXzTySuPF73OPqV5QEG78TmloLSC22RFtm3K3BfaqXUDh2tpqeWWo22Qy7PQxPuDcXvIGn2QQQOdr9itpBVusXXdHo+R1LSxiaduT3OJEMbuw2ze4dgsB28FTemNa2laonbrpGA+7EeiaOXUsT4kq18aagW1dRJU01V0bpXGR0cjS5m043Ja5uYBOdrFRiP9m6tv1qymA7QJSfItHzQVe/TdQTc1MxPaZHk+d1YuprFOk5NJRU7JpZoCbzNkcXsZHbN13ewd1rbzkphoX9nCmYQ6pq5JfuxtETT3m7neVlZ+g8PU1BF0VNAyJm87IzPN7jm48yUGSXm0hpKKnYZJZAxo4njyA3k8gopiTWTFBeOntLJu2v+03xHteGXNVppTS81TJ0k0heeF/ZHJrdwCCW4k1mSS3jpQY2bukP8R3cPc+fcs/qsqS+jkBJJEziSTc9ZrTn6qp1ZGqKfq1DOwsd5hw+iCw0REBERAREQEREBF5q6pMbdoC4vY+K6oNMRu3nZPPd5oPcvBp3TMdHSy1Ut9iJhe62823AcybDxXua8HMEHuXVW0Uc0bopWB7Hgtc1wu1wO8EINWcaa267SLnN6V0EHCGIlot/mOGbz6clCSVszVagNFPdtBs8Y+FkvV8Ntrj6r3aN1JaIhIP2UykcZZHuH4QQ30Qa1aBw3U10oipoHyu47I6reb3HJo7yto9WWCTomhED5NuR7jLIRfYDiANll+AAGfFSWioIoGCOKJkbBuaxoa0eAXoQdc8DZGOY9oLXAtcDuIIsQfAqpNKfs4Ur3l0FXLE05hjmtkA5A3Bt33Voab05BRQOqKiQRxs3k8TwDRvLjwAVFYr/aGqZXFlDEIWbhJIA+Y8w09VvqgkNH+zZTAgy10zx2MYxnqdpTfDmq3RtAQ+Kla6QbpJf3kg5jayae4Bax6RxrX1BvLXTu5dI4N/C0gLwwaZqGO2mVErT2tkeD5goN1kVYaicT1tbSzfanOkbG9rYpXe064u5hd71ss9+as9ARdFbXRwsMkr2saN5cbD9TyVdYk1nOfeOkGyN3SuHXP8jfd7zn3IJpp/FVPRN/ePu/3Y25vPh7o5lVdiPG1RWEtv0cX/jad/8AOfe+SwEspc4uc4knMkm5J5kr5QcIsRiLTn2ZgDc3u9nkPiKgstdI5226Rxdvvc38OxBaKm+qaa1XKz4otr8L2/3lVdhfSpniIebuYbE9oO4nyPkrC1azbOkWD4mSN/07X/FBcaIiAiIgIiICIiDqqodtjm9o9eCiylyjOk4diVw4HrDx/W6DqimLTdriO4r3waaePaAd6Fa662NNz/4o+MSva2IMDA1xaBdgcXZcbnfyWf1ba0Xue2jrH7W1ZsUx333Bkh434O80F9Q6WjdvOyee7zXsa4HMG6igK7Ipi3NpI7kEoRYWHTLh7QDvQr3Q6Ujdxt3/AJoIRrnwTU6TpIhSkF0Ty8xE7IkBbbInLaHC/aVQFRq+0nG7Zdo6pvyie4ebQQtwWuvmCuUGpWjtVGlpyA2glbfjJaNo/GQrCwr+zobh+kKgW39FDfPk6UjLwHirzWL05iSCjbeV+Z9lgzkd3D6nJB6tG6MipYWwwxtjjYLNa0WA/M81G8SaxIaa8cNpZBlkf3bT95w39w9FCsR48nq7saeii+Bp6zh993HuGSjKD36X05NVP25pC7sG5jf5W7gseiIC4XK4QVziKsMtS88AdgdzcvncrGrvrWkSvB37TvmV0IJVgUdaXssz5uVjYOn2NIU5/wAwN/EC36qF4RoTHT7RGch2vDcPz8VJNGTbE8T/AIZI3eTwUGwaIiAiIgIiICIiAsPiCDJr+zqn5j6+azC8+kINuJzeVx3jMINcdduhC2eKsA6sjejeex7N1+9p/wBJVZg2WzmItBx11LJTSbnjI8WOGbXDuP1WuOnNCS0c7oJm2c0+Dhwc08QUF96tMTmuoGl5vLEeik7SQOq497fUFSwFUvqLqnCpqI/ddG157LtdYejirmug+3PAFybAZkncFGoNZejXy9EKtu1e1yHCMnk8iy7sdvcNF1ZZe/RO3b7cfS61nQbeQ1JGbXb87g5H817odMuHtAH0K161YaxnUsjaSoeTA47LHE/wSd2fwHs4b1egKDFYv1gSROMEDNl1gTI6xIuPcG7xPkq5qKh0ji97i5xzJcSSe8lSbHtNaSOT4mlp72m49HKKoCxWmsQx02R6zzmGj5uPBevSdcIYXSH3RkO08B5qs6id0jy9xuXG5KCSRY5ftdaJuzyJ2vXepZS1TZWCRhuHC4/XmqrUzwPOTFIz4XAjxH6IJKiIgimIsMPfIZYgDtZubuN+0d66dD4QeXB09g0Z7N7k9/YFMEQALZIDbNFwg2GoptuJj/ia13m0H6rvWIwjPt0FO7/KaPIW+iy6AiIgIiICIiAiIgiWkIdiVzedx3HNRvFmhaKqjDawsbnZj3PbG8HsY8/LMKaYjgsWv7btPzH18lQeu/a+1QXJ2OiOz2X2ztelkFi4RwXTaOD3QFzzJa73EOJaNwbsgCykYK1/wDrBkoJBHI4vpnGzmnMx/fZ9RxV9wzte0Pa4FrgHNI3EEXBCDmqpmyxvieLte0sd3OFj81q/pvRL6Spkp5B1o3FveODhyIsfFbSAqA60cBmtj+0wNvPGLOaN8rBwH3hw7d3YgotbCaqcSGr0e1rzeSA9E4neRvYT/Tl/StfXsIJBFiMiDvB7CFaWoeR3S1Q93YjJ79p1vQlBYuNabbpdrixwd4HI/MKAK09J0/SQSM+JjgO+2XqqsQRvHExELG/E+58B+qhKnWMqQvpw4D2HXPcRY/RQVAU2wTTkQvefedl3NH5lRLR9A6eQRsGZ3ngBxJVk0dKIo2xt3NFv1QdyIuEBEXXNM1jS5xAAzJO5B9oo67GsW3YMcW/Fl57Kz8Uwe0Oabgi4PJBderqfa0bF90vb5PKkqhOqee9HIzi2U+TmNPzBU2QEREBERAREQEREHj0vT7cLhxHWHhn8rqn9amHDV0PSMF5ICZABvLLdcDwAd/SrsIULrINiRzOwkeHD0QaoK59TOIzLTvo3m7oesy+/o3GxHg7/AHBR3WJq4fC91VSsLoXEuexou6I8bDiz5Lzamo3/AOJFzQdkRP2zwsSLX8bIL0BXN18ArwYhmcyjqHM9tsMhb23DDayDA6fwfozSExDnsbP7xikYJT/OzO57xdZnC+FKfR0RjgB6xu5zjd7iN1z2DsWtDZXB20HEOve9ztX7b9qtzVprMdK5tHVvu45RSne4/BIe3sPHcUFq3VYaXpujqJGdjzbuOY9CrOuoLjWm2akP+NoPiMvyQR5zQRYi4ORWBnwZA520C9o7ARbwuMln1wg8tBoyOBuzG23ad7j3lepEQFwiICheMNKF0nQtPVZm7m79ApoqurZS+R7jxc4+ZQdKnuEnk0rb8HOA7r3+qgSsfQVJ0VPGw77bR7zn9UFq6oZv+pZ/63f7gforHVU6pp7VcrPiiv8AheP7layAiIgIiICIiAiIgKOYlp7SNfwcLHvH6H0UjWO09T7cBPFvWHhv9CUFVY5x4NGdEBD0jpNo2LtkBrSBvsc8134OxpS14IiaIpfafGQ0OP3gR7Y571GtdGiS+CGpaP4Tix/Jr7WP4hbxVUaP0hJTysmieWvYQ5pH/wBmOSDaQFcPYHAtIuCCCO0HIrC4SxG2vpGTtyd7MjfheN47uI5FZoFBrXirQTqKslp3DJriWH4mHNp8vUFYlriDcGxGYPEK/dYeCRpGEOjsJ4wdgnIPG8scfUHge9UNU0z4nuje0tc02c1wsQewhBsNq9xL9uoWSON5GfupebmgWd4gg9919Y4p7xMk+FxHg4fmAoNqLndt1TPd2Y3ctq5HyVl4gp+kpZG8dnaHe3P6IK5XCIgLhePSulGU8e27uaOLj2KF1WKKh7riTYHANyA/NBYCLBYY046drmP9tud/iH5rOoOFXem9FPimcNk7JJLTbIgn5qxEIQQzDmHHOeJZWkNGYB3uPDLsUzXLGFxDQCSTYAZknsAVm4N1dCPZnq2gv3tiNi1vYX9ruW4c0Hk1aYXmZKKx/UZsua1pHWeHWztwblfmrKREBERAREQEREBERAXy9gIIO4ixX0iCvdMaLZI2WmlF2u2o3Dl2jnuK11xRhuSgqHQyC43sfwe3gRz7RwK29r9DRy522XfEPqOKheKsEsniMVRHts3te32mHtB3tPp3oKj1MaVLKuSmv1ZWF4H3mZ3/AAk+SuUFQzCmriGgqDUNmfIdktYHADZDt97bzbLgpiCg+nyBoLibAAkk7gBvJUF0jpLQmlJejkkaZPZa/rROPISWAd3FSjEdM6WiqI2e06KQDv2TktaUGy2HcM09BGY6dhAcdpxJLnOPC5WWcLgg7jl5qodWOsNzXtoql92O6sUjjm08GOJ908Ozu3W7dBWFTDsPcw+64t8jZdSy+KqfYqnfeAf5ix9QVhpHWaTyJ9EFf4l0iZqh2fVZ1G+G8+JWJXLjmuEEhwU0/aHHgGG/mFNVH8HaPLIjKRnJu/lG7zKkCAvTo7R0lRIIomFzjwHZxJPADtXtw9hqauk2I22aPbefYaPqeSuLD2G4aKPYjb1j7bz7bzzPActyDG4RwPHRASPs+YjN3us5Rg7u/eeW5SdEQEREBERAREQEREBERAREQEIREGJrsPMfmzqO/wBJ8OHgo/VUT4jZ7bdh909xU2XzJGHCxAIPA7kEFuqF1kYWNFWOc1v7mYl8Z4A73M8CfIhbM12Gwc4jb7pOXgfzUTxHhxlVC6mqGGx3H3mng5h7UGswK2F1eYhNbQMe43kZ+6k5lu53i2x81T2JsBVVE83jMkfuyMBLbfeA9k96sHUzQSx00z3sc1r3tLNoEXs0gkA8MwPBBm8b0/8ADk72H5j6qKqeYpg26V33SH+WR9CVA0EE0vhmVkhMbC9hNxs5kX4EL0aGwk9zg6YbLRns+87v7ApmiDhrbCwGW5SjCOBpK0iR944Pi95/Jn927vWYwdq5L7T1bSG72xHJzucnYOW/tsrLYwNAaAAALADIADgAg6NH6Ojp4xFEwNY3cB8yeJ5r0oiAiIgIiICIiAiIgIiICIiAiIgIiICIiAuqopWyDZe0Eeo7jwXaiCN12HXNzjO0Ow+0O7tWIIINiLEcFO15azRzJR1m58CMnDxQQqpi243MPvNLfMWVZubY2PDJXDXaCkjuW9dvaN47wq5lw9LPXPghZcl21f3WtOd3HgEGHp6d0jwxjS5zjYNAuSeStTB2r9tNaeoAfNvDd7Iz/wAnc+HDtWVwtg+KhZcdeUjrSEZ9zR7rfnxWfQEREBERAREQEREBERAREQEREBERAREQEREBERAREQEREBdccDWklrQC7NxAAJtuueK7EQEREBERAREQEREBERAREQEREBERAREQEREBERAREQEREBERAREQEREBERAREQEREBERAREQERE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24580" name="Picture 4" descr="http://t1.gstatic.com/images?q=tbn:ANd9GcSSv7wEwFjLbu-xv2RTwnyNEcXj_JMOS-8EkHGjLjo2L0F9mmkKy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78" y="3857628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PROBABILIDAD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95250" indent="0">
              <a:lnSpc>
                <a:spcPct val="90000"/>
              </a:lnSpc>
              <a:buFontTx/>
              <a:buNone/>
            </a:pPr>
            <a:r>
              <a:rPr lang="es-MX" sz="2800" dirty="0">
                <a:solidFill>
                  <a:srgbClr val="000000"/>
                </a:solidFill>
              </a:rPr>
              <a:t>Los eventos aleatorios se denotan normalmente con las letras mayúsculas </a:t>
            </a:r>
            <a:r>
              <a:rPr lang="es-MX" sz="2800" i="1" dirty="0">
                <a:solidFill>
                  <a:srgbClr val="000000"/>
                </a:solidFill>
              </a:rPr>
              <a:t>A</a:t>
            </a:r>
            <a:r>
              <a:rPr lang="es-MX" sz="2800" dirty="0">
                <a:solidFill>
                  <a:srgbClr val="000000"/>
                </a:solidFill>
              </a:rPr>
              <a:t>, </a:t>
            </a:r>
            <a:r>
              <a:rPr lang="es-MX" sz="2800" i="1" dirty="0">
                <a:solidFill>
                  <a:srgbClr val="000000"/>
                </a:solidFill>
              </a:rPr>
              <a:t>B</a:t>
            </a:r>
            <a:r>
              <a:rPr lang="es-MX" sz="2800" dirty="0">
                <a:solidFill>
                  <a:srgbClr val="000000"/>
                </a:solidFill>
              </a:rPr>
              <a:t>, C, ... </a:t>
            </a:r>
          </a:p>
          <a:p>
            <a:pPr marL="95250" indent="0">
              <a:lnSpc>
                <a:spcPct val="90000"/>
              </a:lnSpc>
              <a:buFontTx/>
              <a:buNone/>
            </a:pPr>
            <a:endParaRPr lang="es-MX" sz="2800" dirty="0">
              <a:solidFill>
                <a:srgbClr val="000000"/>
              </a:solidFill>
            </a:endParaRPr>
          </a:p>
          <a:p>
            <a:pPr marL="95250" indent="0">
              <a:lnSpc>
                <a:spcPct val="90000"/>
              </a:lnSpc>
              <a:buFontTx/>
              <a:buNone/>
            </a:pPr>
            <a:r>
              <a:rPr lang="es-MX" sz="2800" dirty="0">
                <a:solidFill>
                  <a:srgbClr val="000000"/>
                </a:solidFill>
              </a:rPr>
              <a:t>Son subconjuntos de S, esto es,  </a:t>
            </a:r>
            <a:r>
              <a:rPr lang="es-MX" sz="2800" i="1" dirty="0">
                <a:solidFill>
                  <a:srgbClr val="000000"/>
                </a:solidFill>
              </a:rPr>
              <a:t>A, B</a:t>
            </a:r>
            <a:r>
              <a:rPr lang="es-MX" sz="2800" dirty="0">
                <a:solidFill>
                  <a:srgbClr val="000000"/>
                </a:solidFill>
              </a:rPr>
              <a:t>, C,… </a:t>
            </a:r>
            <a:r>
              <a:rPr lang="es-MX" sz="2800" dirty="0">
                <a:solidFill>
                  <a:srgbClr val="000000"/>
                </a:solidFill>
                <a:sym typeface="Symbol" pitchFamily="18" charset="2"/>
              </a:rPr>
              <a:t></a:t>
            </a:r>
            <a:r>
              <a:rPr lang="es-MX" sz="2800" dirty="0">
                <a:solidFill>
                  <a:srgbClr val="000000"/>
                </a:solidFill>
              </a:rPr>
              <a:t> </a:t>
            </a:r>
            <a:r>
              <a:rPr lang="es-MX" sz="2800" i="1" dirty="0">
                <a:solidFill>
                  <a:srgbClr val="000000"/>
                </a:solidFill>
              </a:rPr>
              <a:t>S</a:t>
            </a:r>
            <a:endParaRPr lang="es-MX" sz="2800" dirty="0">
              <a:solidFill>
                <a:srgbClr val="000000"/>
              </a:solidFill>
            </a:endParaRPr>
          </a:p>
          <a:p>
            <a:pPr marL="95250" indent="0">
              <a:lnSpc>
                <a:spcPct val="90000"/>
              </a:lnSpc>
              <a:buFontTx/>
              <a:buNone/>
            </a:pPr>
            <a:endParaRPr lang="es-MX" sz="2800" dirty="0">
              <a:solidFill>
                <a:srgbClr val="000000"/>
              </a:solidFill>
            </a:endParaRPr>
          </a:p>
          <a:p>
            <a:pPr marL="95250" indent="0">
              <a:lnSpc>
                <a:spcPct val="90000"/>
              </a:lnSpc>
              <a:buFontTx/>
              <a:buNone/>
            </a:pPr>
            <a:r>
              <a:rPr lang="es-MX" sz="2800" dirty="0">
                <a:solidFill>
                  <a:srgbClr val="000000"/>
                </a:solidFill>
              </a:rPr>
              <a:t>Los eventos aleatorios son conjuntos que pueden contener un solo elemento, una infinidad de elementos, y también no contener ningún elemento. </a:t>
            </a:r>
          </a:p>
          <a:p>
            <a:pPr marL="95250" indent="0">
              <a:lnSpc>
                <a:spcPct val="90000"/>
              </a:lnSpc>
              <a:buFontTx/>
              <a:buNone/>
            </a:pPr>
            <a:endParaRPr lang="es-MX" sz="2800" dirty="0">
              <a:solidFill>
                <a:srgbClr val="000000"/>
              </a:solidFill>
            </a:endParaRPr>
          </a:p>
          <a:p>
            <a:pPr marL="95250" indent="0">
              <a:lnSpc>
                <a:spcPct val="90000"/>
              </a:lnSpc>
              <a:buFontTx/>
              <a:buNone/>
            </a:pPr>
            <a:r>
              <a:rPr lang="es-MX" sz="2800" dirty="0">
                <a:solidFill>
                  <a:srgbClr val="000000"/>
                </a:solidFill>
              </a:rPr>
              <a:t>Al número de puntos </a:t>
            </a:r>
            <a:r>
              <a:rPr lang="es-MX" sz="2800" dirty="0" err="1">
                <a:solidFill>
                  <a:srgbClr val="000000"/>
                </a:solidFill>
              </a:rPr>
              <a:t>muestrales</a:t>
            </a:r>
            <a:r>
              <a:rPr lang="es-MX" sz="2800" dirty="0">
                <a:solidFill>
                  <a:srgbClr val="000000"/>
                </a:solidFill>
              </a:rPr>
              <a:t> de S se le representa por N(S)</a:t>
            </a:r>
          </a:p>
          <a:p>
            <a:pPr>
              <a:lnSpc>
                <a:spcPct val="90000"/>
              </a:lnSpc>
              <a:buFontTx/>
              <a:buNone/>
            </a:pPr>
            <a:endParaRPr lang="es-MX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PROBABILIDAD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es-MX" sz="2800" b="1" dirty="0">
                <a:solidFill>
                  <a:srgbClr val="FF0000"/>
                </a:solidFill>
              </a:rPr>
              <a:t>Eventos aleatorios que aparecen con gran frecuencia en el cálculo de probabilidades:</a:t>
            </a:r>
            <a:r>
              <a:rPr lang="es-MX" sz="2800" dirty="0">
                <a:solidFill>
                  <a:srgbClr val="FF0000"/>
                </a:solidFill>
              </a:rPr>
              <a:t> </a:t>
            </a:r>
          </a:p>
          <a:p>
            <a:pPr marL="0" indent="0">
              <a:lnSpc>
                <a:spcPct val="80000"/>
              </a:lnSpc>
              <a:buFontTx/>
              <a:buNone/>
            </a:pPr>
            <a:endParaRPr lang="es-MX" sz="2800" b="1" dirty="0">
              <a:solidFill>
                <a:srgbClr val="000000"/>
              </a:solidFill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s-MX" sz="2800" b="1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Evento seguro</a:t>
            </a:r>
            <a:r>
              <a:rPr lang="es-MX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.-</a:t>
            </a:r>
            <a:r>
              <a:rPr lang="es-MX" sz="2800" dirty="0">
                <a:solidFill>
                  <a:srgbClr val="000000"/>
                </a:solidFill>
              </a:rPr>
              <a:t> Siempre se verifica después del experimento aleatorio, son los mismos del espacio muestral.</a:t>
            </a:r>
          </a:p>
          <a:p>
            <a:pPr marL="0" indent="0" algn="ctr">
              <a:lnSpc>
                <a:spcPct val="80000"/>
              </a:lnSpc>
              <a:buFontTx/>
              <a:buNone/>
            </a:pPr>
            <a:r>
              <a:rPr lang="es-MX" sz="2800" dirty="0">
                <a:solidFill>
                  <a:srgbClr val="000000"/>
                </a:solidFill>
              </a:rPr>
              <a:t>    E = S    y  N(E) = N(S)</a:t>
            </a:r>
            <a:endParaRPr lang="es-MX" sz="2800" b="1" dirty="0">
              <a:solidFill>
                <a:srgbClr val="000000"/>
              </a:solidFill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endParaRPr lang="es-MX" sz="2800" b="1" dirty="0">
              <a:solidFill>
                <a:srgbClr val="000000"/>
              </a:solidFill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s-MX" sz="2800" b="1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Evento Imposible</a:t>
            </a:r>
            <a:r>
              <a:rPr lang="es-MX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.-</a:t>
            </a:r>
            <a:r>
              <a:rPr lang="es-MX" sz="2800" dirty="0">
                <a:solidFill>
                  <a:srgbClr val="000000"/>
                </a:solidFill>
              </a:rPr>
              <a:t> Es aquel que nunca se verifica como resultado del experimento aleatorio. No tiene elementos de interés para su fenómeno. Es un subconjunto de </a:t>
            </a:r>
            <a:r>
              <a:rPr lang="es-MX" sz="2800" i="1" dirty="0">
                <a:solidFill>
                  <a:srgbClr val="000000"/>
                </a:solidFill>
              </a:rPr>
              <a:t>S</a:t>
            </a:r>
            <a:r>
              <a:rPr lang="es-MX" sz="2800" dirty="0">
                <a:solidFill>
                  <a:srgbClr val="000000"/>
                </a:solidFill>
              </a:rPr>
              <a:t>,  y la única posibilidad es que el evento imposible sea el </a:t>
            </a:r>
            <a:r>
              <a:rPr lang="es-MX" sz="2800" b="1" i="1" dirty="0">
                <a:solidFill>
                  <a:srgbClr val="000000"/>
                </a:solidFill>
              </a:rPr>
              <a:t>conjunto vacío</a:t>
            </a:r>
            <a:r>
              <a:rPr lang="es-MX" sz="2800" i="1" dirty="0">
                <a:solidFill>
                  <a:srgbClr val="000000"/>
                </a:solidFill>
              </a:rPr>
              <a:t>.</a:t>
            </a:r>
            <a:endParaRPr lang="es-MX" sz="2800" i="1" dirty="0">
              <a:solidFill>
                <a:srgbClr val="000000"/>
              </a:solidFill>
              <a:sym typeface="Symbol" pitchFamily="18" charset="2"/>
            </a:endParaRPr>
          </a:p>
          <a:p>
            <a:pPr marL="0" indent="0" algn="ctr">
              <a:lnSpc>
                <a:spcPct val="80000"/>
              </a:lnSpc>
              <a:buFontTx/>
              <a:buNone/>
            </a:pPr>
            <a:r>
              <a:rPr lang="es-MX" sz="2800" i="1" dirty="0">
                <a:solidFill>
                  <a:srgbClr val="000000"/>
                </a:solidFill>
                <a:sym typeface="Symbol" pitchFamily="18" charset="2"/>
              </a:rPr>
              <a:t></a:t>
            </a:r>
            <a:r>
              <a:rPr lang="es-MX" sz="2800" i="1" dirty="0">
                <a:solidFill>
                  <a:srgbClr val="000000"/>
                </a:solidFill>
              </a:rPr>
              <a:t> </a:t>
            </a:r>
            <a:r>
              <a:rPr lang="es-MX" sz="2800" i="1" dirty="0">
                <a:solidFill>
                  <a:srgbClr val="000000"/>
                </a:solidFill>
                <a:sym typeface="Symbol" pitchFamily="18" charset="2"/>
              </a:rPr>
              <a:t></a:t>
            </a:r>
            <a:r>
              <a:rPr lang="es-MX" sz="2800" i="1" dirty="0">
                <a:solidFill>
                  <a:srgbClr val="000000"/>
                </a:solidFill>
              </a:rPr>
              <a:t> S</a:t>
            </a:r>
            <a:r>
              <a:rPr lang="es-MX" sz="2800" dirty="0">
                <a:solidFill>
                  <a:srgbClr val="000000"/>
                </a:solidFill>
              </a:rPr>
              <a:t>,   y   N(</a:t>
            </a:r>
            <a:r>
              <a:rPr lang="es-MX" sz="2800" i="1" dirty="0">
                <a:solidFill>
                  <a:srgbClr val="000000"/>
                </a:solidFill>
                <a:sym typeface="Symbol" pitchFamily="18" charset="2"/>
              </a:rPr>
              <a:t></a:t>
            </a:r>
            <a:r>
              <a:rPr lang="es-MX" sz="2800" dirty="0">
                <a:solidFill>
                  <a:srgbClr val="000000"/>
                </a:solidFill>
              </a:rPr>
              <a:t>) = 0</a:t>
            </a:r>
            <a:endParaRPr lang="en-US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PROBABILIDAD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90488" indent="17463">
              <a:buFontTx/>
              <a:buNone/>
            </a:pPr>
            <a:r>
              <a:rPr lang="es-MX" b="1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Evento Elemental</a:t>
            </a:r>
            <a:r>
              <a:rPr lang="es-MX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.-</a:t>
            </a:r>
            <a:r>
              <a:rPr lang="es-MX" dirty="0">
                <a:solidFill>
                  <a:srgbClr val="000000"/>
                </a:solidFill>
              </a:rPr>
              <a:t> Es el evento E que contiene exactamente un punto muestral de S, esto es,  N(E) = 1.  </a:t>
            </a:r>
            <a:endParaRPr lang="es-MX" b="1" dirty="0">
              <a:solidFill>
                <a:srgbClr val="000000"/>
              </a:solidFill>
            </a:endParaRPr>
          </a:p>
          <a:p>
            <a:pPr marL="90488" indent="17463">
              <a:buFontTx/>
              <a:buNone/>
            </a:pPr>
            <a:r>
              <a:rPr lang="es-MX" dirty="0">
                <a:solidFill>
                  <a:srgbClr val="000000"/>
                </a:solidFill>
              </a:rPr>
              <a:t>Cada elemento del espacio muestral,  es un evento elemental. También se le denomina como punto muestral.   </a:t>
            </a:r>
          </a:p>
          <a:p>
            <a:pPr marL="90488" indent="17463">
              <a:buFontTx/>
              <a:buNone/>
            </a:pPr>
            <a:r>
              <a:rPr lang="es-MX" dirty="0">
                <a:solidFill>
                  <a:srgbClr val="000000"/>
                </a:solidFill>
              </a:rPr>
              <a:t>      </a:t>
            </a:r>
          </a:p>
          <a:p>
            <a:pPr marL="90488" indent="17463">
              <a:buFontTx/>
              <a:buNone/>
            </a:pPr>
            <a:r>
              <a:rPr lang="es-MX" dirty="0" smtClean="0">
                <a:solidFill>
                  <a:srgbClr val="000000"/>
                </a:solidFill>
              </a:rPr>
              <a:t>Si </a:t>
            </a:r>
            <a:r>
              <a:rPr lang="es-MX" dirty="0">
                <a:solidFill>
                  <a:srgbClr val="000000"/>
                </a:solidFill>
              </a:rPr>
              <a:t>s1, s2 </a:t>
            </a:r>
            <a:r>
              <a:rPr lang="es-MX" dirty="0">
                <a:solidFill>
                  <a:srgbClr val="000000"/>
                </a:solidFill>
                <a:sym typeface="Symbol" pitchFamily="18" charset="2"/>
              </a:rPr>
              <a:t></a:t>
            </a:r>
            <a:r>
              <a:rPr lang="es-MX" dirty="0">
                <a:solidFill>
                  <a:srgbClr val="000000"/>
                </a:solidFill>
              </a:rPr>
              <a:t> </a:t>
            </a:r>
            <a:r>
              <a:rPr lang="es-MX" i="1" dirty="0">
                <a:solidFill>
                  <a:srgbClr val="000000"/>
                </a:solidFill>
              </a:rPr>
              <a:t>S</a:t>
            </a:r>
            <a:r>
              <a:rPr lang="es-MX" dirty="0">
                <a:solidFill>
                  <a:srgbClr val="000000"/>
                </a:solidFill>
              </a:rPr>
              <a:t>      entonces   s1, s2   son eventos elementales.</a:t>
            </a:r>
          </a:p>
          <a:p>
            <a:pPr marL="90488" indent="17463">
              <a:buFontTx/>
              <a:buNone/>
            </a:pPr>
            <a:endParaRPr lang="es-MX" dirty="0">
              <a:solidFill>
                <a:srgbClr val="000000"/>
              </a:solidFill>
            </a:endParaRPr>
          </a:p>
        </p:txBody>
      </p:sp>
      <p:sp>
        <p:nvSpPr>
          <p:cNvPr id="21506" name="AutoShape 2" descr="data:image/jpg;base64,/9j/4AAQSkZJRgABAQAAAQABAAD/2wCEAAkGBhQNDxANDxQPFA4UDxQMDBUMFBQMDAwNFBQVFRQQFBQXHCYeFxkjGRQUHy8gIycpLCwsFR4xNTAqNSYrLCkBCQoKDgwNFg8PFiwkHyAqLyk1KjUqNTUqMS01NTUpNik1MDAsKSo1KSkqKSwpNTQpMCwqLykpLDU1NTUpNTUzKf/AABEIAPsAyQMBIgACEQEDEQH/xAAcAAEAAwADAQEAAAAAAAAAAAAABQYHAgMEAQj/xABFEAEAAQIDBAQKBgYKAwAAAAAAAQIDBAURBxIxciEzUbMGEzVBYXSRsbLSFRcyNFKBJWJxoaKjIkJUY3OCk8HC4yMkU//EABsBAQACAwEBAAAAAAAAAAAAAAAEBQEDBgcC/8QAMBEBAAECBAQDBwQDAAAAAAAAAAECAwQFNHERMjPBITFyFBVRYZGhsSJBgdESQlP/2gAMAwEAAhEDEQA/ANxAAAAAAAAZptH8Ntd7L8NV+ri66J9tmmfi9na7fDnaJpFWEwVX9LpovXqJ6Ke2i3Pb21ebzdPTGZIGIxH+lLqMqyueMX70bR3ly357Z9pvz2z7ZcRXupct+e2fab89s+2XEBrmySdcDd9aq7u0u6j7I/uN31qru7S8Lmx06XnuZau5uANyAAAAAAAAAAAAADz43H28PRNy9XRbojjNyqKI/Z08Z9Ci5/tYoo1t4Kjfq4eMvRNFqPTTR0VVfnp+bXXcpo5pSsPg72Inhbp4/P8Ab6rvmWa2sJbm9frpoojz1cap7KY41T6IZT4XbRbmN3rGH3rWGn+jV5r1+P1pj7NP6sfnPmVjM82u4u543EV1V1+be4Ux2U0x0Ux6Ih5FfdxM1+EeEOswOT27HCu5+qr7QAIi7AAAAa3sj+43fWqu7tLwo+yP7jd9aq7u0vC5sdOl59mWrubgDcrwAAAAAAAB5MwzWzhaYqv3Ldumdd3xtUUb2nGIieP5PWzjbF9nB8133W2u7X/hRNUJeCw8Yi/TameET/XFLZjtTwlrWLXjb1Xm8XTuUa81en7olU812rYm7rTYpt2afNMf+a7pzVRu/wAKkisqxNyr9+DsbOUYW14/48Z+fj9vL7O/GY+5iKvGXq67lfbdqmuY9Ea8I9EOgEdaRERHCAAZAAAAAAa3sj+43fWqu7tLwo+yP7jd9aq7u0vC5sdOl59mWrubgDcrwAAAAAAABnG2L7OD5rvuttHZxti+zg+a77rbRielK0yjW2/5/EszAU7vQAAAAAAAAAGt7I/uN31qru7S8KPsj+43fWqu7tLwubHTpefZlq7m4DovYqKW5Xu6atHVViohC47OojzoTE596QXH6QpPpClRfpv0vn036Rle/pClzpxkSodvOdZ01TeAxe8MLNTXq5PPhOGr0AK74X+CEZpFmJuzb8XNc9FHjN7e3fTGn2f3rEPmqmKo4S22rtdmuK6J4TDOPqdj+1Vf6MfO4V7HOzFR/ms/9jShp9mt/BP974z/AKfaP6ZTf2Q34+xesVc8V2vdFSv5v4E4vB0zXdtTNuPtV2Zi7RTHbOnTEemYhuw+KsJRPl4JFrPMTTP6+Extw/D82C77TPBejCXKMVZpim1dmablNPRRbvRGutMeaKo1nTtpntUhXV0TRVNMuuw2IpxFqLlHlIA+G8AAABreySf/AEbvrVXd2lxu4qKWa7P8z8ThLlPbiKqv5duP9kljM9mfOubHTpefZlq7m6y4zOop86vY/PJnXpQl/MZqeSq5q2oD1YjHTU8k1avgAD7EA9eX2dZ1W/KsNwQWVYfguGWYfgCStUaREOYMsAAAAAAKftUs72XTV+G/br9szR/yY423aRTrleI9E2p/nUMSVeL6n8O1yKeOFn5VT+IAEReAAAALD4P3Zi1VEf8A0mf4aUhNWqMyHq6uefdSklxY6dLz7MtXc3AG5AAAHfhLe9U6ErleH4Ancqw/BasLb3aURlWG4J2I0ZYfQAAAAAAAVzaHH6MxP7Lfe0MPbjtB8mYrlo7yhhysxnPGzssg01Xq7QAIa/AAAAT2Q9XVzz7qUkjch6urnn3UpJcWOnS8+zLV3NwBuQAAHO1RrMQsuVYbghMus6zqt+VYbgCby+zpGr2OFqnSIhzZYAAAAAAAAV3aB5MxXJT3lDDm47QPJmK5Ke8oYcrMZzxs7LINPV6u0ACGvwAAAE9kPV1c8+6lJIzIerq55+GlJrix06Xn2Zau5uANyAPsRq+O/CW96oExlWG4LhlljTRBZVh+C14W3u0ssO4AAAAAAAAAFd2geTMVyU95Qw5uO0DyZiuSnvKGHKzGc8bOyyDT1ertAAhr8AAABO5D1dXPPuhJI3Ierq55+GlJaLix06Xn2Zau5uAaNyAJbK8PwRlmjWYhZ8qw/AE7lWH4JyIeTL7OkavYywAAAAAAAAAAru0DyZiuSnvKGHNx2geTMVyU95Qw5WYznjZ2WQaer1doAENfgAAAJ3Ierq55+GEkjch6urnn3Qk1xY6dLz7MtXc3fAfaY16G5Ae3LrOs6rhlWH4IHKsNwXHLLGmkgkbdOkaOQMsAAAAAAAAAAK7tA8mYrkp7yhhzcdoHkzFclPeUMOVmM542dlkGnq9XaABDX4AAACdyHq6uefhhJI3Ierq5590JJcWOnS8+zLV3Nx6MHa3qnnS+V4fg3ICdyrD8FqwtvdpROVYfgm4hlh9AAAAAAAAAAABXdoHkzFclPeUMObjtA8mYrkp7yhhysxnPGzssg09Xq7QAIa/AAAATuQ9XVzz8MJJG5D1dXPPwwklxY6dLz7MtXc3dlmjeqiFnyrDcEHltnWdVwyrD8G5ATWAs6Rq9bjbp0jRyZYAAAAAAAAAAAAV3aB5MxXJT3lDDm47QPJmK5Ke8oYcrMZzxs7LINPV6u0ACGvwAAAE7kPV1c8+6EnTGs6IzIerq5590JvBWt6pcWOnS8+zLV3N0xlWH4LjlljRBZVh+C04a3pS3q93AAAAAAAAAAAAAAru0DyZiuSnvKGHNx2geTMVyU95Qw5WYznjZ2WQaer1doAENfgAAAJ3Ierq5590LVleH4Kz4NUb1E/4k+6lesqw3Bc2OnS8+zLV3N07lWH4JqIeXA2dI1etuV4AAAAAAAAAAAAACu7QZ/RmK5Ke8oYc2vaHc/R+Ij9SnvKGKKzGc8bOyyDT1ertAAhr8AAABbPA61vUVT/eT8NLQ8qw/BSfAG1vWq5/vZ+GhpOWWNIXNjp0vPsy1dzd76KdI0cgbleAAAAAAAAAAAAEgCveFWV1YvDXbFE0xXXERTNeu7GlVNXTprPmZ1Vs1xEf17H5TX8rY6qIdU2o7Iablmm5PGpPw2YXsNTNFufCZ4+TH/q4xH47Ptr+U+rjEfjse2v5Wv+Jjsg8THZDX7LbSvfeK+MfRkH1cYj8dn21/KfVxiPx2PbX8rX/Ex2QeJjsg9ltnvvFfGPoyD6uMR+Oz7a/lcqdmuIn+vY9tfytd8THZDlTbjsg9ltnvrFfGPoqngZ4L14K1VbuzRVVN2bkTb1mndmmmNOmI6eiVvtUbsaPsUxDkkU0xTHCFXeu1Xa5rq85AH01AAAAAAAA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21508" name="AutoShape 4" descr="data:image/jpg;base64,/9j/4AAQSkZJRgABAQAAAQABAAD/2wCEAAkGBhQNDxANDxQPFA4UDxQMDBUMFBQMDAwNFBQVFRQQFBQXHCYeFxkjGRQUHy8gIycpLCwsFR4xNTAqNSYrLCkBCQoKDgwNFg8PFiwkHyAqLyk1KjUqNTUqMS01NTUpNik1MDAsKSo1KSkqKSwpNTQpMCwqLykpLDU1NTUpNTUzKf/AABEIAPsAyQMBIgACEQEDEQH/xAAcAAEAAwADAQEAAAAAAAAAAAAABQYHAgMEAQj/xABFEAEAAQIDBAQKBgYKAwAAAAAAAQIDBAURBxIxciEzUbMGEzVBYXSRsbLSFRcyNFKBJWJxoaKjIkJUY3OCk8HC4yMkU//EABsBAQACAwEBAAAAAAAAAAAAAAAEBQEDBgcC/8QAMBEBAAECBAQDBwQDAAAAAAAAAAECAwQFNHERMjPBITFyFBVRYZGhsSJBgdESQlP/2gAMAwEAAhEDEQA/ANxAAAAAAAAZptH8Ntd7L8NV+ri66J9tmmfi9na7fDnaJpFWEwVX9LpovXqJ6Ke2i3Pb21ebzdPTGZIGIxH+lLqMqyueMX70bR3ly357Z9pvz2z7ZcRXupct+e2fab89s+2XEBrmySdcDd9aq7u0u6j7I/uN31qru7S8Lmx06XnuZau5uANyAAAAAAAAAAAAADz43H28PRNy9XRbojjNyqKI/Z08Z9Ci5/tYoo1t4Kjfq4eMvRNFqPTTR0VVfnp+bXXcpo5pSsPg72Inhbp4/P8Ab6rvmWa2sJbm9frpoojz1cap7KY41T6IZT4XbRbmN3rGH3rWGn+jV5r1+P1pj7NP6sfnPmVjM82u4u543EV1V1+be4Ux2U0x0Ux6Ih5FfdxM1+EeEOswOT27HCu5+qr7QAIi7AAAAa3sj+43fWqu7tLwo+yP7jd9aq7u0vC5sdOl59mWrubgDcrwAAAAAAAB5MwzWzhaYqv3Ldumdd3xtUUb2nGIieP5PWzjbF9nB8133W2u7X/hRNUJeCw8Yi/TameET/XFLZjtTwlrWLXjb1Xm8XTuUa81en7olU812rYm7rTYpt2afNMf+a7pzVRu/wAKkisqxNyr9+DsbOUYW14/48Z+fj9vL7O/GY+5iKvGXq67lfbdqmuY9Ea8I9EOgEdaRERHCAAZAAAAAAa3sj+43fWqu7tLwo+yP7jd9aq7u0vC5sdOl59mWrubgDcrwAAAAAAABnG2L7OD5rvuttHZxti+zg+a77rbRielK0yjW2/5/EszAU7vQAAAAAAAAAGt7I/uN31qru7S8KPsj+43fWqu7tLwubHTpefZlq7m4DovYqKW5Xu6atHVViohC47OojzoTE596QXH6QpPpClRfpv0vn036Rle/pClzpxkSodvOdZ01TeAxe8MLNTXq5PPhOGr0AK74X+CEZpFmJuzb8XNc9FHjN7e3fTGn2f3rEPmqmKo4S22rtdmuK6J4TDOPqdj+1Vf6MfO4V7HOzFR/ms/9jShp9mt/BP974z/AKfaP6ZTf2Q34+xesVc8V2vdFSv5v4E4vB0zXdtTNuPtV2Zi7RTHbOnTEemYhuw+KsJRPl4JFrPMTTP6+Extw/D82C77TPBejCXKMVZpim1dmablNPRRbvRGutMeaKo1nTtpntUhXV0TRVNMuuw2IpxFqLlHlIA+G8AAABreySf/AEbvrVXd2lxu4qKWa7P8z8ThLlPbiKqv5duP9kljM9mfOubHTpefZlq7m6y4zOop86vY/PJnXpQl/MZqeSq5q2oD1YjHTU8k1avgAD7EA9eX2dZ1W/KsNwQWVYfguGWYfgCStUaREOYMsAAAAAAKftUs72XTV+G/br9szR/yY423aRTrleI9E2p/nUMSVeL6n8O1yKeOFn5VT+IAEReAAAALD4P3Zi1VEf8A0mf4aUhNWqMyHq6uefdSklxY6dLz7MtXc3AG5AAAHfhLe9U6ErleH4Ancqw/BasLb3aURlWG4J2I0ZYfQAAAAAAAVzaHH6MxP7Lfe0MPbjtB8mYrlo7yhhysxnPGzssg01Xq7QAIa/AAAAT2Q9XVzz7qUkjch6urnn3UpJcWOnS8+zLV3NwBuQAAHO1RrMQsuVYbghMus6zqt+VYbgCby+zpGr2OFqnSIhzZYAAAAAAAAV3aB5MxXJT3lDDm47QPJmK5Ke8oYcrMZzxs7LINPV6u0ACGvwAAAE9kPV1c8+6lJIzIerq55+GlJrix06Xn2Zau5uANyAPsRq+O/CW96oExlWG4LhlljTRBZVh+C14W3u0ssO4AAAAAAAAAFd2geTMVyU95Qw5uO0DyZiuSnvKGHKzGc8bOyyDT1ertAAhr8AAABO5D1dXPPuhJI3Ierq55+GlJaLix06Xn2Zau5uAaNyAJbK8PwRlmjWYhZ8qw/AE7lWH4JyIeTL7OkavYywAAAAAAAAAAru0DyZiuSnvKGHNx2geTMVyU95Qw5WYznjZ2WQaer1doAENfgAAAJ3Ierq55+GEkjch6urnn3Qk1xY6dLz7MtXc3fAfaY16G5Ae3LrOs6rhlWH4IHKsNwXHLLGmkgkbdOkaOQMsAAAAAAAAAAK7tA8mYrkp7yhhzcdoHkzFclPeUMOVmM542dlkGnq9XaABDX4AAACdyHq6uefhhJI3Ierq5590JJcWOnS8+zLV3Nx6MHa3qnnS+V4fg3ICdyrD8FqwtvdpROVYfgm4hlh9AAAAAAAAAAABXdoHkzFclPeUMObjtA8mYrkp7yhhysxnPGzssg09Xq7QAIa/AAAATuQ9XVzz8MJJG5D1dXPPwwklxY6dLz7MtXc3dlmjeqiFnyrDcEHltnWdVwyrD8G5ATWAs6Rq9bjbp0jRyZYAAAAAAAAAAAAV3aB5MxXJT3lDDm47QPJmK5Ke8oYcrMZzxs7LINPV6u0ACGvwAAAE7kPV1c8+6EnTGs6IzIerq5590JvBWt6pcWOnS8+zLV3N0xlWH4LjlljRBZVh+C04a3pS3q93AAAAAAAAAAAAAAru0DyZiuSnvKGHNx2geTMVyU95Qw5WYznjZ2WQaer1doAENfgAAAJ3Ierq5590LVleH4Kz4NUb1E/4k+6lesqw3Bc2OnS8+zLV3N07lWH4JqIeXA2dI1etuV4AAAAAAAAAAAAACu7QZ/RmK5Ke8oYc2vaHc/R+Ij9SnvKGKKzGc8bOyyDT1ertAAhr8AAABbPA61vUVT/eT8NLQ8qw/BSfAG1vWq5/vZ+GhpOWWNIXNjp0vPsy1dzd76KdI0cgbleAAAAAAAAAAAAEgCveFWV1YvDXbFE0xXXERTNeu7GlVNXTprPmZ1Vs1xEf17H5TX8rY6qIdU2o7Iablmm5PGpPw2YXsNTNFufCZ4+TH/q4xH47Ptr+U+rjEfjse2v5Wv+Jjsg8THZDX7LbSvfeK+MfRkH1cYj8dn21/KfVxiPx2PbX8rX/Ex2QeJjsg9ltnvvFfGPoyD6uMR+Oz7a/lcqdmuIn+vY9tfytd8THZDlTbjsg9ltnvrFfGPoqngZ4L14K1VbuzRVVN2bkTb1mndmmmNOmI6eiVvtUbsaPsUxDkkU0xTHCFXeu1Xa5rq85AH01AAAAAAAA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21512" name="Picture 8" descr="http://1.bp.blogspot.com/_3sqp5kdOCAw/SvB9gJHuRbI/AAAAAAAAAsw/MWgPlOtTYJo/s320/Uno-Loteria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4071942"/>
            <a:ext cx="2476497" cy="21383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PROBABILIDAD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s-MX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Ejemplos (1) y (2):</a:t>
            </a:r>
            <a:r>
              <a:rPr lang="es-MX" dirty="0">
                <a:solidFill>
                  <a:srgbClr val="000000"/>
                </a:solidFill>
              </a:rPr>
              <a:t>     </a:t>
            </a:r>
          </a:p>
          <a:p>
            <a:pPr>
              <a:buFontTx/>
              <a:buNone/>
            </a:pPr>
            <a:r>
              <a:rPr lang="es-MX" dirty="0">
                <a:solidFill>
                  <a:srgbClr val="000000"/>
                </a:solidFill>
              </a:rPr>
              <a:t> </a:t>
            </a:r>
          </a:p>
          <a:p>
            <a:pPr>
              <a:buFontTx/>
              <a:buNone/>
            </a:pPr>
            <a:r>
              <a:rPr lang="es-MX" dirty="0">
                <a:solidFill>
                  <a:srgbClr val="000000"/>
                </a:solidFill>
              </a:rPr>
              <a:t>En el experimento 1,  </a:t>
            </a:r>
          </a:p>
          <a:p>
            <a:pPr>
              <a:buFontTx/>
              <a:buNone/>
            </a:pPr>
            <a:r>
              <a:rPr lang="en-US" dirty="0">
                <a:solidFill>
                  <a:srgbClr val="000000"/>
                </a:solidFill>
              </a:rPr>
              <a:t>S = { s, a }</a:t>
            </a:r>
            <a:r>
              <a:rPr lang="es-MX" dirty="0">
                <a:solidFill>
                  <a:srgbClr val="000000"/>
                </a:solidFill>
              </a:rPr>
              <a:t>,  s y a son sucesos elementales</a:t>
            </a:r>
          </a:p>
          <a:p>
            <a:pPr>
              <a:buFontTx/>
              <a:buNone/>
            </a:pPr>
            <a:r>
              <a:rPr lang="es-MX" dirty="0">
                <a:solidFill>
                  <a:srgbClr val="000000"/>
                </a:solidFill>
              </a:rPr>
              <a:t>N(S) = 2</a:t>
            </a:r>
          </a:p>
          <a:p>
            <a:pPr>
              <a:buFontTx/>
              <a:buNone/>
            </a:pPr>
            <a:endParaRPr lang="es-MX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r>
              <a:rPr lang="es-MX" dirty="0">
                <a:solidFill>
                  <a:srgbClr val="000000"/>
                </a:solidFill>
              </a:rPr>
              <a:t>A = Que caiga sol = { s },  N(A) = 1</a:t>
            </a:r>
          </a:p>
          <a:p>
            <a:pPr>
              <a:buFontTx/>
              <a:buNone/>
            </a:pPr>
            <a:r>
              <a:rPr lang="es-MX" dirty="0">
                <a:solidFill>
                  <a:srgbClr val="000000"/>
                </a:solidFill>
              </a:rPr>
              <a:t>B = Que caiga águila = { a }, N(B) = 1</a:t>
            </a:r>
          </a:p>
          <a:p>
            <a:pPr>
              <a:buFontTx/>
              <a:buNone/>
            </a:pPr>
            <a:endParaRPr lang="es-MX" dirty="0">
              <a:solidFill>
                <a:srgbClr val="000000"/>
              </a:solidFill>
            </a:endParaRPr>
          </a:p>
          <a:p>
            <a:pPr lvl="4"/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PROBABILIDAD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s-MX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el experimento 2,</a:t>
            </a:r>
            <a:r>
              <a:rPr lang="es-MX" dirty="0">
                <a:solidFill>
                  <a:srgbClr val="000000"/>
                </a:solidFill>
              </a:rPr>
              <a:t> </a:t>
            </a:r>
          </a:p>
          <a:p>
            <a:pPr>
              <a:buFontTx/>
              <a:buNone/>
            </a:pPr>
            <a:endParaRPr lang="es-MX" sz="2800" dirty="0" smtClean="0">
              <a:solidFill>
                <a:srgbClr val="000000"/>
              </a:solidFill>
            </a:endParaRPr>
          </a:p>
          <a:p>
            <a:pPr>
              <a:buFontTx/>
              <a:buNone/>
            </a:pPr>
            <a:r>
              <a:rPr lang="es-MX" sz="2800" dirty="0" smtClean="0">
                <a:solidFill>
                  <a:srgbClr val="000000"/>
                </a:solidFill>
              </a:rPr>
              <a:t>S </a:t>
            </a:r>
            <a:r>
              <a:rPr lang="es-MX" sz="2800" dirty="0">
                <a:solidFill>
                  <a:srgbClr val="000000"/>
                </a:solidFill>
              </a:rPr>
              <a:t>= { 1, 2, 3, 4, 5, 6 }, 1</a:t>
            </a:r>
            <a:r>
              <a:rPr lang="es-MX" dirty="0">
                <a:solidFill>
                  <a:srgbClr val="000000"/>
                </a:solidFill>
              </a:rPr>
              <a:t>, 2, 3, 4, 5 y 6 son sucesos elementales, y </a:t>
            </a:r>
          </a:p>
          <a:p>
            <a:pPr>
              <a:buFontTx/>
              <a:buNone/>
            </a:pPr>
            <a:r>
              <a:rPr lang="es-MX" dirty="0">
                <a:solidFill>
                  <a:srgbClr val="000000"/>
                </a:solidFill>
              </a:rPr>
              <a:t>N(</a:t>
            </a:r>
            <a:r>
              <a:rPr lang="es-MX" sz="2800" dirty="0">
                <a:solidFill>
                  <a:srgbClr val="000000"/>
                </a:solidFill>
              </a:rPr>
              <a:t>S</a:t>
            </a:r>
            <a:r>
              <a:rPr lang="es-MX" dirty="0">
                <a:solidFill>
                  <a:srgbClr val="000000"/>
                </a:solidFill>
              </a:rPr>
              <a:t>) =6</a:t>
            </a:r>
          </a:p>
          <a:p>
            <a:pPr>
              <a:buFontTx/>
              <a:buNone/>
            </a:pPr>
            <a:r>
              <a:rPr lang="es-MX" dirty="0">
                <a:solidFill>
                  <a:srgbClr val="000000"/>
                </a:solidFill>
              </a:rPr>
              <a:t>A = Que caiga un uno = { 1 }</a:t>
            </a:r>
          </a:p>
          <a:p>
            <a:pPr>
              <a:buFontTx/>
              <a:buNone/>
            </a:pPr>
            <a:r>
              <a:rPr lang="es-MX" dirty="0">
                <a:solidFill>
                  <a:srgbClr val="000000"/>
                </a:solidFill>
              </a:rPr>
              <a:t>B = Que caiga un dos = { 2 }</a:t>
            </a:r>
            <a:endParaRPr lang="en-US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r>
              <a:rPr lang="es-MX" dirty="0">
                <a:solidFill>
                  <a:srgbClr val="000000"/>
                </a:solidFill>
              </a:rPr>
              <a:t>:                  :                  :</a:t>
            </a:r>
          </a:p>
          <a:p>
            <a:pPr>
              <a:buFontTx/>
              <a:buNone/>
            </a:pPr>
            <a:r>
              <a:rPr lang="es-MX" dirty="0">
                <a:solidFill>
                  <a:srgbClr val="000000"/>
                </a:solidFill>
              </a:rPr>
              <a:t>F = Que caiga un seis = { 6 }</a:t>
            </a:r>
          </a:p>
          <a:p>
            <a:pPr>
              <a:buFontTx/>
              <a:buNone/>
            </a:pPr>
            <a:endParaRPr lang="en-US" dirty="0">
              <a:solidFill>
                <a:srgbClr val="000000"/>
              </a:solidFill>
            </a:endParaRPr>
          </a:p>
          <a:p>
            <a:pPr lvl="4"/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PROBABILIDAD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FontTx/>
              <a:buNone/>
            </a:pPr>
            <a:r>
              <a:rPr lang="es-MX" b="1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Evento Compuesto</a:t>
            </a:r>
            <a:r>
              <a:rPr lang="es-MX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.-</a:t>
            </a:r>
            <a:r>
              <a:rPr lang="es-MX" b="1" dirty="0">
                <a:solidFill>
                  <a:srgbClr val="000000"/>
                </a:solidFill>
              </a:rPr>
              <a:t> </a:t>
            </a:r>
            <a:r>
              <a:rPr lang="es-MX" dirty="0">
                <a:solidFill>
                  <a:srgbClr val="000000"/>
                </a:solidFill>
              </a:rPr>
              <a:t>Es el evento E que contiene más de un punto muestral de S, por tanto </a:t>
            </a:r>
          </a:p>
          <a:p>
            <a:pPr marL="0" indent="0" algn="ctr">
              <a:buFontTx/>
              <a:buNone/>
            </a:pPr>
            <a:r>
              <a:rPr lang="es-MX" dirty="0">
                <a:solidFill>
                  <a:srgbClr val="000000"/>
                </a:solidFill>
              </a:rPr>
              <a:t> N(E) &gt; 1</a:t>
            </a:r>
          </a:p>
          <a:p>
            <a:pPr marL="0" indent="0">
              <a:buFontTx/>
              <a:buNone/>
            </a:pPr>
            <a:r>
              <a:rPr lang="es-MX" b="1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Evento </a:t>
            </a:r>
            <a:r>
              <a:rPr lang="es-MX" b="1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contrario a un evento </a:t>
            </a:r>
            <a:r>
              <a:rPr lang="es-MX" b="1" i="1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s-MX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s-MX" b="1" dirty="0">
                <a:solidFill>
                  <a:srgbClr val="000000"/>
                </a:solidFill>
              </a:rPr>
              <a:t> </a:t>
            </a:r>
            <a:r>
              <a:rPr lang="es-MX" dirty="0">
                <a:solidFill>
                  <a:srgbClr val="000000"/>
                </a:solidFill>
              </a:rPr>
              <a:t>También se denomina evento </a:t>
            </a:r>
            <a:r>
              <a:rPr lang="es-MX" b="1" dirty="0">
                <a:solidFill>
                  <a:srgbClr val="000000"/>
                </a:solidFill>
              </a:rPr>
              <a:t>complemento</a:t>
            </a:r>
            <a:r>
              <a:rPr lang="es-MX" dirty="0">
                <a:solidFill>
                  <a:srgbClr val="000000"/>
                </a:solidFill>
              </a:rPr>
              <a:t> de </a:t>
            </a:r>
            <a:r>
              <a:rPr lang="es-MX" i="1" dirty="0">
                <a:solidFill>
                  <a:srgbClr val="000000"/>
                </a:solidFill>
              </a:rPr>
              <a:t>A</a:t>
            </a:r>
            <a:r>
              <a:rPr lang="es-MX" dirty="0">
                <a:solidFill>
                  <a:srgbClr val="000000"/>
                </a:solidFill>
              </a:rPr>
              <a:t> y es el evento que se verifica si, como resultado del experimento aleatorio, no se verifica </a:t>
            </a:r>
            <a:r>
              <a:rPr lang="es-MX" i="1" dirty="0">
                <a:solidFill>
                  <a:srgbClr val="000000"/>
                </a:solidFill>
              </a:rPr>
              <a:t>A</a:t>
            </a:r>
            <a:r>
              <a:rPr lang="es-MX" dirty="0">
                <a:solidFill>
                  <a:srgbClr val="000000"/>
                </a:solidFill>
              </a:rPr>
              <a:t>.  </a:t>
            </a:r>
          </a:p>
          <a:p>
            <a:pPr marL="0" indent="0">
              <a:buFontTx/>
              <a:buNone/>
            </a:pPr>
            <a:r>
              <a:rPr lang="es-MX" dirty="0">
                <a:solidFill>
                  <a:srgbClr val="000000"/>
                </a:solidFill>
              </a:rPr>
              <a:t>Ya que los eventos son conjuntos, este evento se denota con el símbolo A</a:t>
            </a:r>
            <a:r>
              <a:rPr lang="es-MX" baseline="30000" dirty="0">
                <a:solidFill>
                  <a:srgbClr val="000000"/>
                </a:solidFill>
              </a:rPr>
              <a:t>c </a:t>
            </a:r>
            <a:r>
              <a:rPr lang="es-MX" dirty="0">
                <a:solidFill>
                  <a:srgbClr val="000000"/>
                </a:solidFill>
              </a:rPr>
              <a:t>o bien Ā, y se define como: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MX"/>
          </a:p>
        </p:txBody>
      </p:sp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1412897" y="5000636"/>
          <a:ext cx="6302375" cy="982662"/>
        </p:xfrm>
        <a:graphic>
          <a:graphicData uri="http://schemas.openxmlformats.org/presentationml/2006/ole">
            <p:oleObj spid="_x0000_s18436" name="Equation" r:id="rId3" imgW="1650960" imgH="2538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PROBABILIDAD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es-MX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Ejemplo</a:t>
            </a:r>
            <a:r>
              <a:rPr lang="es-MX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MX" sz="2400" b="1" dirty="0" smtClean="0">
                <a:solidFill>
                  <a:srgbClr val="000000"/>
                </a:solidFill>
              </a:rPr>
              <a:t> </a:t>
            </a:r>
            <a:endParaRPr lang="es-MX" sz="2400" b="1" dirty="0">
              <a:solidFill>
                <a:srgbClr val="000000"/>
              </a:solidFill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MX" sz="2400" b="1" dirty="0">
                <a:solidFill>
                  <a:srgbClr val="000000"/>
                </a:solidFill>
              </a:rPr>
              <a:t>Experimento:</a:t>
            </a:r>
            <a:r>
              <a:rPr lang="es-MX" sz="2400" dirty="0">
                <a:solidFill>
                  <a:srgbClr val="000000"/>
                </a:solidFill>
              </a:rPr>
              <a:t>  Se lanza una moneda tres veces.</a:t>
            </a:r>
            <a:endParaRPr lang="en-US" sz="2400" b="1" dirty="0">
              <a:solidFill>
                <a:srgbClr val="000000"/>
              </a:solidFill>
            </a:endParaRPr>
          </a:p>
          <a:p>
            <a:pPr algn="just">
              <a:lnSpc>
                <a:spcPct val="90000"/>
              </a:lnSpc>
              <a:buFontTx/>
              <a:buNone/>
            </a:pPr>
            <a:endParaRPr lang="en-US" sz="2400" b="1" dirty="0" smtClean="0">
              <a:solidFill>
                <a:srgbClr val="000000"/>
              </a:solidFill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MX" sz="2400" b="1" dirty="0" smtClean="0">
                <a:solidFill>
                  <a:srgbClr val="000000"/>
                </a:solidFill>
              </a:rPr>
              <a:t>Espacio Muestral:  </a:t>
            </a:r>
            <a:endParaRPr lang="es-MX" sz="2400" dirty="0" smtClean="0">
              <a:solidFill>
                <a:srgbClr val="000000"/>
              </a:solidFill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MX" sz="2400" dirty="0" smtClean="0">
                <a:solidFill>
                  <a:srgbClr val="000000"/>
                </a:solidFill>
              </a:rPr>
              <a:t>Ω = { (S,S,S), (S,S,A), (S,A,S), (A,S,S), (A,A,S), (A,S,A), (S,A,A), (A,A,A) },  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MX" sz="2400" dirty="0" smtClean="0">
                <a:solidFill>
                  <a:srgbClr val="000000"/>
                </a:solidFill>
              </a:rPr>
              <a:t>N(Ω) = 8,  S </a:t>
            </a:r>
            <a:r>
              <a:rPr lang="es-MX" sz="2400" dirty="0">
                <a:solidFill>
                  <a:srgbClr val="000000"/>
                </a:solidFill>
              </a:rPr>
              <a:t>es el evento seguro.</a:t>
            </a:r>
            <a:endParaRPr lang="es-MX" sz="2400" b="1" dirty="0">
              <a:solidFill>
                <a:srgbClr val="000000"/>
              </a:solidFill>
            </a:endParaRPr>
          </a:p>
          <a:p>
            <a:pPr algn="just">
              <a:lnSpc>
                <a:spcPct val="90000"/>
              </a:lnSpc>
              <a:buFontTx/>
              <a:buNone/>
            </a:pPr>
            <a:endParaRPr lang="es-MX" sz="2400" b="1" dirty="0">
              <a:solidFill>
                <a:srgbClr val="000000"/>
              </a:solidFill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MX" sz="2400" b="1" dirty="0">
                <a:solidFill>
                  <a:srgbClr val="000000"/>
                </a:solidFill>
              </a:rPr>
              <a:t>Evento simple:</a:t>
            </a:r>
            <a:r>
              <a:rPr lang="es-MX" sz="2400" dirty="0">
                <a:solidFill>
                  <a:srgbClr val="000000"/>
                </a:solidFill>
              </a:rPr>
              <a:t>   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MX" sz="2400" dirty="0">
                <a:solidFill>
                  <a:srgbClr val="000000"/>
                </a:solidFill>
              </a:rPr>
              <a:t>B:Que salgan tres soles; B ={ (S,S,S) } ,  N(B) = 1</a:t>
            </a:r>
            <a:endParaRPr lang="es-MX" sz="2400" b="1" dirty="0">
              <a:solidFill>
                <a:srgbClr val="000000"/>
              </a:solidFill>
            </a:endParaRPr>
          </a:p>
          <a:p>
            <a:pPr algn="just">
              <a:lnSpc>
                <a:spcPct val="90000"/>
              </a:lnSpc>
              <a:buFontTx/>
              <a:buNone/>
            </a:pPr>
            <a:endParaRPr lang="es-MX" sz="2400" b="1" dirty="0">
              <a:solidFill>
                <a:srgbClr val="000000"/>
              </a:solidFill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MX" sz="2400" b="1" dirty="0">
                <a:solidFill>
                  <a:srgbClr val="000000"/>
                </a:solidFill>
              </a:rPr>
              <a:t>Evento compuesto:</a:t>
            </a:r>
            <a:r>
              <a:rPr lang="es-MX" sz="2400" dirty="0">
                <a:solidFill>
                  <a:srgbClr val="000000"/>
                </a:solidFill>
              </a:rPr>
              <a:t>   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MX" sz="2400" dirty="0">
                <a:solidFill>
                  <a:srgbClr val="000000"/>
                </a:solidFill>
              </a:rPr>
              <a:t>E: Que salgan al menos dos soles;</a:t>
            </a:r>
            <a:endParaRPr lang="en-US" sz="2400" dirty="0">
              <a:solidFill>
                <a:srgbClr val="000000"/>
              </a:solidFill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rgbClr val="000000"/>
                </a:solidFill>
              </a:rPr>
              <a:t>E = { (S,S,S), (S,S,A), (S,A,S), (A,S,S) },  N(E) = 4</a:t>
            </a:r>
            <a:endParaRPr lang="es-MX" sz="2400" b="1" dirty="0">
              <a:solidFill>
                <a:srgbClr val="000000"/>
              </a:solidFill>
            </a:endParaRPr>
          </a:p>
          <a:p>
            <a:pPr algn="just">
              <a:lnSpc>
                <a:spcPct val="90000"/>
              </a:lnSpc>
              <a:buFontTx/>
              <a:buNone/>
            </a:pPr>
            <a:endParaRPr lang="es-MX" sz="2400" b="1" dirty="0">
              <a:solidFill>
                <a:srgbClr val="000000"/>
              </a:solidFill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MX" sz="2400" b="1" dirty="0">
                <a:solidFill>
                  <a:srgbClr val="000000"/>
                </a:solidFill>
              </a:rPr>
              <a:t>Evento imposible:  </a:t>
            </a:r>
            <a:r>
              <a:rPr lang="es-MX" sz="2400" dirty="0">
                <a:solidFill>
                  <a:srgbClr val="000000"/>
                </a:solidFill>
                <a:sym typeface="Symbol" pitchFamily="18" charset="2"/>
              </a:rPr>
              <a:t></a:t>
            </a:r>
            <a:r>
              <a:rPr lang="es-MX" sz="2400" dirty="0">
                <a:solidFill>
                  <a:srgbClr val="000000"/>
                </a:solidFill>
              </a:rPr>
              <a:t> (conjunto vacio).    N(</a:t>
            </a:r>
            <a:r>
              <a:rPr lang="es-MX" sz="2400" dirty="0">
                <a:solidFill>
                  <a:srgbClr val="000000"/>
                </a:solidFill>
                <a:sym typeface="Symbol" pitchFamily="18" charset="2"/>
              </a:rPr>
              <a:t>) = 0</a:t>
            </a:r>
            <a:endParaRPr lang="en-US" sz="2400" dirty="0">
              <a:solidFill>
                <a:srgbClr val="000000"/>
              </a:solidFill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PROBABILIDAD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FontTx/>
              <a:buNone/>
            </a:pPr>
            <a:r>
              <a:rPr lang="es-MX" b="1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Eventos equiprobables</a:t>
            </a:r>
            <a:r>
              <a:rPr lang="es-MX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.-</a:t>
            </a:r>
            <a:r>
              <a:rPr lang="es-MX" b="1" dirty="0" smtClean="0">
                <a:solidFill>
                  <a:srgbClr val="000000"/>
                </a:solidFill>
              </a:rPr>
              <a:t> </a:t>
            </a:r>
            <a:r>
              <a:rPr lang="es-MX" dirty="0" smtClean="0">
                <a:solidFill>
                  <a:srgbClr val="000000"/>
                </a:solidFill>
              </a:rPr>
              <a:t>Son tipos de eventos que tienen igual probabilidad de ocurrencia.</a:t>
            </a:r>
          </a:p>
          <a:p>
            <a:pPr marL="0" indent="0">
              <a:spcBef>
                <a:spcPts val="0"/>
              </a:spcBef>
              <a:buFontTx/>
              <a:buNone/>
            </a:pPr>
            <a:endParaRPr lang="es-MX" dirty="0" smtClean="0">
              <a:solidFill>
                <a:srgbClr val="000000"/>
              </a:solidFill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s-MX" dirty="0" smtClean="0">
                <a:solidFill>
                  <a:srgbClr val="000000"/>
                </a:solidFill>
              </a:rPr>
              <a:t>Sean el </a:t>
            </a:r>
            <a:r>
              <a:rPr lang="es-MX" dirty="0">
                <a:solidFill>
                  <a:srgbClr val="000000"/>
                </a:solidFill>
              </a:rPr>
              <a:t>evento </a:t>
            </a:r>
            <a:r>
              <a:rPr lang="es-MX" dirty="0" smtClean="0">
                <a:solidFill>
                  <a:srgbClr val="000000"/>
                </a:solidFill>
              </a:rPr>
              <a:t>A y el evento B; éstos son equiprobables si: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s-MX" dirty="0" smtClean="0">
                <a:solidFill>
                  <a:srgbClr val="000000"/>
                </a:solidFill>
              </a:rPr>
              <a:t> </a:t>
            </a:r>
            <a:endParaRPr lang="es-MX" sz="800" dirty="0" smtClean="0">
              <a:solidFill>
                <a:srgbClr val="000000"/>
              </a:solidFill>
            </a:endParaRPr>
          </a:p>
          <a:p>
            <a:pPr marL="0" indent="0" algn="ctr">
              <a:spcBef>
                <a:spcPts val="0"/>
              </a:spcBef>
              <a:buFontTx/>
              <a:buNone/>
            </a:pPr>
            <a:r>
              <a:rPr lang="es-MX" sz="800" dirty="0" smtClean="0">
                <a:solidFill>
                  <a:srgbClr val="000000"/>
                </a:solidFill>
              </a:rPr>
              <a:t> </a:t>
            </a:r>
            <a:r>
              <a:rPr lang="es-MX" dirty="0" smtClean="0">
                <a:solidFill>
                  <a:srgbClr val="000000"/>
                </a:solidFill>
              </a:rPr>
              <a:t>P(A) = P(B)</a:t>
            </a:r>
          </a:p>
          <a:p>
            <a:pPr marL="0" indent="0" algn="ctr">
              <a:spcBef>
                <a:spcPts val="0"/>
              </a:spcBef>
              <a:buFontTx/>
              <a:buNone/>
            </a:pPr>
            <a:endParaRPr lang="es-MX" sz="1400" dirty="0">
              <a:solidFill>
                <a:srgbClr val="000000"/>
              </a:solidFill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s-MX" b="1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Eventos no equiprobables</a:t>
            </a:r>
            <a:r>
              <a:rPr lang="es-MX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s-MX" b="1" dirty="0" smtClean="0">
                <a:solidFill>
                  <a:srgbClr val="000000"/>
                </a:solidFill>
              </a:rPr>
              <a:t> </a:t>
            </a:r>
            <a:r>
              <a:rPr lang="es-MX" dirty="0" smtClean="0">
                <a:solidFill>
                  <a:srgbClr val="000000"/>
                </a:solidFill>
              </a:rPr>
              <a:t>Son tipos de eventos que tienen probabilidades de ocurrencia diferentes.</a:t>
            </a:r>
          </a:p>
          <a:p>
            <a:pPr marL="0" indent="0">
              <a:spcBef>
                <a:spcPts val="0"/>
              </a:spcBef>
              <a:buFontTx/>
              <a:buNone/>
            </a:pPr>
            <a:endParaRPr lang="es-MX" dirty="0" smtClean="0">
              <a:solidFill>
                <a:srgbClr val="000000"/>
              </a:solidFill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s-MX" dirty="0" smtClean="0">
                <a:solidFill>
                  <a:srgbClr val="000000"/>
                </a:solidFill>
              </a:rPr>
              <a:t>Sean el evento D y el evento E; éstos son no equiprobables si:</a:t>
            </a:r>
          </a:p>
          <a:p>
            <a:pPr marL="0" indent="0" algn="ctr">
              <a:spcBef>
                <a:spcPts val="0"/>
              </a:spcBef>
              <a:buFontTx/>
              <a:buNone/>
            </a:pPr>
            <a:r>
              <a:rPr lang="es-MX" dirty="0" smtClean="0">
                <a:solidFill>
                  <a:srgbClr val="000000"/>
                </a:solidFill>
              </a:rPr>
              <a:t>P(D) </a:t>
            </a:r>
            <a:r>
              <a:rPr lang="es-MX" dirty="0" smtClean="0">
                <a:solidFill>
                  <a:srgbClr val="000000"/>
                </a:solidFill>
                <a:sym typeface="Symbol"/>
              </a:rPr>
              <a:t> P(E)</a:t>
            </a:r>
            <a:endParaRPr lang="es-MX" dirty="0">
              <a:solidFill>
                <a:srgbClr val="000000"/>
              </a:solidFill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PROBABILIDAD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es-MX" sz="2800" dirty="0">
                <a:solidFill>
                  <a:srgbClr val="000000"/>
                </a:solidFill>
              </a:rPr>
              <a:t>El concepto de probabilidad es manejado por mucha gente.  Frecuentemente se escuchan preguntas como las que se mencionan a continuación:</a:t>
            </a:r>
          </a:p>
          <a:p>
            <a:pPr lvl="1">
              <a:lnSpc>
                <a:spcPct val="90000"/>
              </a:lnSpc>
              <a:buClr>
                <a:schemeClr val="accent1"/>
              </a:buClr>
            </a:pPr>
            <a:r>
              <a:rPr lang="es-MX" sz="2200" dirty="0">
                <a:solidFill>
                  <a:srgbClr val="000000"/>
                </a:solidFill>
              </a:rPr>
              <a:t>¿ Cuál es la probabilidad de que me saque la lotería o el </a:t>
            </a:r>
            <a:r>
              <a:rPr lang="es-MX" sz="2200" dirty="0" err="1" smtClean="0">
                <a:solidFill>
                  <a:srgbClr val="000000"/>
                </a:solidFill>
              </a:rPr>
              <a:t>Melate</a:t>
            </a:r>
            <a:r>
              <a:rPr lang="es-MX" sz="2200" dirty="0" smtClean="0">
                <a:solidFill>
                  <a:srgbClr val="000000"/>
                </a:solidFill>
              </a:rPr>
              <a:t> </a:t>
            </a:r>
            <a:r>
              <a:rPr lang="es-MX" sz="2200" dirty="0">
                <a:solidFill>
                  <a:srgbClr val="000000"/>
                </a:solidFill>
              </a:rPr>
              <a:t>?</a:t>
            </a:r>
          </a:p>
          <a:p>
            <a:pPr lvl="1">
              <a:lnSpc>
                <a:spcPct val="90000"/>
              </a:lnSpc>
              <a:buClr>
                <a:schemeClr val="accent1"/>
              </a:buClr>
            </a:pPr>
            <a:r>
              <a:rPr lang="es-MX" sz="2200" dirty="0">
                <a:solidFill>
                  <a:srgbClr val="000000"/>
                </a:solidFill>
              </a:rPr>
              <a:t>¿ Qué posibilidad hay de que me pase un accidente automovilístico ?</a:t>
            </a:r>
          </a:p>
          <a:p>
            <a:pPr lvl="1">
              <a:lnSpc>
                <a:spcPct val="90000"/>
              </a:lnSpc>
              <a:buClr>
                <a:schemeClr val="accent1"/>
              </a:buClr>
            </a:pPr>
            <a:r>
              <a:rPr lang="es-MX" sz="2200" dirty="0">
                <a:solidFill>
                  <a:srgbClr val="000000"/>
                </a:solidFill>
              </a:rPr>
              <a:t>¿ Qué posibilidad hay de que hoy llueva ? para llevar mi paraguas o no.</a:t>
            </a:r>
          </a:p>
          <a:p>
            <a:pPr lvl="1">
              <a:lnSpc>
                <a:spcPct val="90000"/>
              </a:lnSpc>
              <a:buClr>
                <a:schemeClr val="accent1"/>
              </a:buClr>
            </a:pPr>
            <a:r>
              <a:rPr lang="es-MX" sz="2200" dirty="0">
                <a:solidFill>
                  <a:srgbClr val="000000"/>
                </a:solidFill>
              </a:rPr>
              <a:t>¿ Existe alguna probabilidad de que repruebe el  primer parcial </a:t>
            </a:r>
            <a:r>
              <a:rPr lang="es-MX" sz="2200" dirty="0" smtClean="0">
                <a:solidFill>
                  <a:srgbClr val="000000"/>
                </a:solidFill>
              </a:rPr>
              <a:t>?. </a:t>
            </a:r>
            <a:endParaRPr lang="en-US" sz="2200" dirty="0">
              <a:solidFill>
                <a:srgbClr val="000000"/>
              </a:solidFill>
            </a:endParaRPr>
          </a:p>
        </p:txBody>
      </p:sp>
      <p:pic>
        <p:nvPicPr>
          <p:cNvPr id="33794" name="Picture 2" descr="http://www.noticiaslocas.com/img/18080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4714884"/>
            <a:ext cx="2214558" cy="1809746"/>
          </a:xfrm>
          <a:prstGeom prst="rect">
            <a:avLst/>
          </a:prstGeom>
          <a:noFill/>
        </p:spPr>
      </p:pic>
      <p:pic>
        <p:nvPicPr>
          <p:cNvPr id="33796" name="Picture 4" descr="http://www.puentecultural.org/main/wp-content/uploads/2011/01/57345625_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54" y="4643446"/>
            <a:ext cx="2071702" cy="1857388"/>
          </a:xfrm>
          <a:prstGeom prst="rect">
            <a:avLst/>
          </a:prstGeom>
          <a:noFill/>
        </p:spPr>
      </p:pic>
      <p:sp>
        <p:nvSpPr>
          <p:cNvPr id="33798" name="AutoShape 6" descr="data:image/jpg;base64,/9j/4AAQSkZJRgABAQAAAQABAAD/2wCEAAkGBhEGEBIRERQTFRUWFRQVFhgXGBIbGRsZHRcYFx0cHh0XHSYeHRkvHBoeIS8hLys1LSwsFiA1NzA2NSYrLDUBCQoKDgwOGg4PGSwkHCI0LzU1LCwyLCk0KSksNDY0LDItNDEwLCwpNTI2NjUvLDQyLiksLyovNTEpLCwvLCwsLP/AABEIAKAAoAMBIgACEQEDEQH/xAAcAAEAAgMBAQEAAAAAAAAAAAAABgcEBQgDAgH/xAA6EAABAwIEAwUFBQgDAAAAAAABAAIDBBEFBhIhMUFRBxMiYXEUMnKBkSNCUmKhCBUzgrGywdGDotL/xAAbAQEAAgMBAQAAAAAAAAAAAAAAAQQCAwYFB//EADERAAIBAgUDAQYFBQAAAAAAAAABAgMRBBIhMVEFE0GBFGFxocHwIpHR4fEjMkJisf/aAAwDAQACEQMRAD8AvFERAEREAREQBERAEREAREQBERAEREAREQBERAEREAREQBERAEREAREQBERAEREAREQBERAEREAREQBERAEREAReFVWx0QvI9jB1c5rR+pXzS4jDXfwpI3/A5rv7SlzLJK2a2hkoiIYhERAEREAREQBERAEREARFFc5Z9iytaNre8mIuG3sGjkXH/HE+XFQ2krs3UKFSvNU6au2SpFUtF2x1DXjvoYnM5hmtrvkXEj5fqrBp820tTSGsD/smg6r+8D+Ej8XDbncdVjGpGWxbxPTMTh7Z478a68GbiuLQ4JE6WZ4YwdeJPQDiT5Kpcy9qNTipLKe8EW42/iEebvu+g+q0eac0S5omMj7hg2jZfZo/9Hmf8WWgnq2Uvvua31IVadVy0idPgOkUsNHu4izl79l9/wAGRLK6clziXOO5JJJPqTuVt8HloNhUNqWHb7WORh0nqG6AQPmSo3HisMpsJGk+v+1lLVqtz2/6daNoS0/1f6FpUOaZ8nviFRL7VRy/wpxcuA535kjm079DsQrIjkEzQ5pBBAII3BB3BHkudI8Wc2mfTHdheyRv5XC4JHq02PoFbXZTihr6HQ43MLzGPhsHD+tvkrNKd3Y5Pq/Tu3T763Ts7aXXh28Pw+XqTNFHaXtBw2uqBSx1Mbpi8sDBrvqF7jhbkVIlYOYCIiAIiIAiIgCIiALnHG8SOMVE05N9b3OHw38I+TbBdHLmHPtM7BXVUQ20yOYPhLtv+pH1Wisr2R0nQqsKKrVGtUr+ivf6GI7GoGu0942/zt9eC2LKlwYWBx0OLXEAnSSL2NuB4n6rZUlNS5Tpoaf2SnnmkhjlqJJ2azeRoeGM38IDSASDe609QIqRxMQLIiC4MJLu7dxc0E7lnNt9xuDewJ0SjFaJnv4PF4iqlOvBKEtmvHF/oz4e2Wse2CnbqlcCdyA1jRxe8nZrB1Oy2NDkbCOFZW1Mkp958LLRA+Re0ucPOw9Fh0khhjI4OkIdJ1NvdZ8LRy5uJPSxFPJpExq4D2558Q2l4itLLl+9/LYjmeMmvydM1oeJoZW64Jm+69t7H0cDsR5jqs7LdYayGzty06fO3L/XyW4zYe/wVurcxVwDCeQfC4uaPK7QVCYql1DSnTsZXuF/ytAv9S63yKsSXcijnMPN9MxdRXuop+vHzsSiXF4IDYyNv5XP9NlaPZfibcPw3EKtpa9sep+x4mOIvt5cQqOgqaGClLXRPkqHB3jJcAw8GhoDgCOZJBudtluMqSTYZhWLTeJsMscNODydKZQbA87R67/H5pGkou6MMZ1etiKTpzUbPi91qbPsGw84jjDJCLiKKWUk9SAwH1u9X3jvaBh2WnmOpqY2PAuWbucPUMBI+a55yVjcmTcNrqyKwmmfDSQv2u3Z8spsejdFj1IW57Juy+POjZq6uc8whzmgBxDnvtqc9z+OkX+Zvc7b7jxC3cL7XMJxd7I46ka3uDGtcyVpLiQABdvUqv8AtW7ZZqCoFPhk8ekMcJXhl3CTW5pbd4sLBoNwPvcVBOy7DmYvjtMGNtG2V0waTezWBz278yLN+ixcfy1D++3UFOXGM1McAJOp1yWtcSeZuT9EB0T2c5rgx+iiDanv5ooYnVDje7XvBcdRIA4hw/lXlXdsGD4e/Q6rY43sSxr3tH8zQRbzBVU9qlFB2bQjDqAyN9rAlqXOcS4xsJZGwEW8JcXkjyHIlQyOqwiLDnMMVS+uIuJLtbE06uAGq5Gn8u5QHU9HmakxGAVEUzHxE6Q5puNXSw3DvLitmDdUx+zhh8zYKyR7Xdy90QjvfSXNEgeW/ItBPPhyV0cEAREQBVJ23ZSNUz2qMe80RyeTh7jvn7p9B1VtrwraJmIxvikaHMeC1wPMFYyjdFrCYjsVMz1T0a5T3++TnCer/eDYZfxQQg/ExgicPW7P1XiRdbfNmVn5OqTEbmGRznxP+lweV+F/O5+8FqFRn/cfQ8BJSw8Eneyt8Utvv0CIjpm0rTI8Xa23h5vcfdYPMn6AE8lilfQtVKkaUHOWyMXN8pmjpKBnvEuqZfIvAawH0ibq/wCVa3H8JL4YxECe7uLDc2Ibv9Rv8XktlSwPc+SeYh00pLnnkL/dHRo4W8gOSnWTez2XMRbLLeODr95/w35fm+i3qTzJR8HOzwlNYepWxbyyqa/Dykuff+xV2DZphw3uO8oaeV0XG+3ebkjvAQ65BPK1wACFM+0rNM+LYLhzZoW07pJpn92xjo2hkYDW6Wu30kSA/JT7NtVPgFZR0eH+DwDSwWs5znOHivx925JPVYGO5jrMvmKhlqnB9zJPO0F7rON2taCAbBo5W3dystrqpX0PEh0ypWjDLJaq6XnLrq0r/XexA6zKU0mV6aeJhdaplnksCToIMQd6DQL+t+qxcmZuxGagnwqkjYWObK98tnXjiLSZLkbAWBAJ38VhuRaw6HGsQko66Rs05ijDHwzPFnn7QCwO9wWkk7mxA62WTHmOqxz93UsEro3ui7yokaRe1yLnbiGtJ8y4dE7y4D6PUTf41ZPV66WV9f8AnxIN+zpAH4nM48W0ryPK8kTf6EqK4tX1OUsalqHMAmjqpJQ2QHSbvc4dCWkHYg89ircmx+tzHFV1TKiSnp6doDGt3c4/dDjcHURYuN9riwK867MdZT4XSvM8vfTTyFrttXdtGmw24ai0+pUd5cEro1TRZ1e9ra6O1+ONzRdr2XKzM9LQYqI9RNM0TtiDiGavtWuAuXafGQTysOqiOX+0CmwmJrH4VQzStbpEjgbu22LmkOBdfiRa6tqmxKuwvF4IJ6p0mpodK0CzGgsc4i3CwtfUv3Bp6/tClmljqTSwsdZoYLm5uQDYgk2O5J57BT3b6W1Nculyis8qkclk82vnReLv8jaZf7QnPjoIp6dzJ6hoJY1uhrB3j2DwvOoDS2/p6qeKpsSo5sdxwxwSuY6FjR3rhqLdMdi63Mku+pWNgefavDaGoke90rjJHHCX76XFr3PPUgNDTbhcrFVbN3+7FmfSc9ODotZrRutf8np7i4kVQ1suJYfU0UT6yYy1Ajc9gFgwOcBboTbVfYW0q3lthPNfQ83F4P2dReZSzX2v408hERZlE1eY8vxZlgdDJz3a61y13Jw/1zBKoTGMIlwOZ8Ews5p+RHJw6gro9RjPOT25ohu0ATsuY3Hn1YT0P6H5rTVp5ldbnu9I6l7LPt1H+B/J8/qUVwXnHTmoe0kEuvZjRvYmw2A4vO1z6AcFs6PA6ivn9njjcZQSC21tNjY6vwgdVcOTuz+HLQEj7ST/AI7bN8mA/wB3E+XBV4Qctjp+oY6hhkpT1e6j7+X9PkR/JfZfo0z1zd+LYeXq/r8P16Ky2t07BfqK5GKirI4bF4yrip56j9PC+BGpsm9/iba90tw1oDY9HAhpbfVq8yeC8czZEGOzsqopnQTNAGprdV7XseIIO9r34clK0UZI7ExxteMoyUtUrLRbccP1I9Q5WfDSVFPNUPndNrvI8Hw6m6RZpcdha9r/AEWPk7IkeVBKS/vXyWbq06bM/CBqPE7k35DopSiZI6Pgh4ys4yhm0lvol/HoV43siDGyxirkEb92s07BwPhL7Ps+wvyHLpZZzuzkv9hBqLtpLeHu/fPeayb6/DewHPgpqijtQ4N0uqYqW8/kuLccEZiybbEnV75dV2loj0WsC0N97Ub7X5c1rKDszdhE+unq5Y4tbHGMA+INcHaS4PFxyvbgee6nKKe3EwXUMQlZS0slstlt48fmRTD8jmhnrajvyX1LZWtOi3d6ze/vnVbw9Pd81rx2WM9h9lMx1d93wk0c9IZbTq4aR14qdoo7ceCV1HEp3UuPC8beCEYd2amiqqepdUvkdFbVraSXEBwFiX+EAEC2/DjupuiLKMVHY0V8TVxDTqO9tPC09AiIsiuEREB5x0zInOc1rQ51tRAAJtsLniV6IiEt33CIiEBERAEREAREQBERAEREAREQBERAEREAREQBERAEREAREQBERAEREAREQBERAEREAREQBERAEREAREQBERAEREAREQBERAERE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33800" name="Picture 8" descr="http://elsentido.com/wp-content/uploads/2010/06/Melate-logo-6EE3B1E3FF-seeklogo.com21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4786322"/>
            <a:ext cx="1905000" cy="1785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804" name="Picture 12" descr="http://assets1.mis-frases.org/miniaturas/0001/1853/lluvia-dibujo_grande.jpg?130352007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4619647"/>
            <a:ext cx="2343150" cy="1952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PROBABILIDAD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FontTx/>
              <a:buNone/>
            </a:pPr>
            <a:r>
              <a:rPr lang="es-MX" b="1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Eventos mutuamente excluyentes</a:t>
            </a:r>
            <a:r>
              <a:rPr lang="es-MX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.-</a:t>
            </a:r>
            <a:r>
              <a:rPr lang="es-MX" b="1" dirty="0" smtClean="0">
                <a:solidFill>
                  <a:srgbClr val="000000"/>
                </a:solidFill>
              </a:rPr>
              <a:t> </a:t>
            </a:r>
            <a:r>
              <a:rPr lang="es-MX" dirty="0" smtClean="0">
                <a:solidFill>
                  <a:srgbClr val="000000"/>
                </a:solidFill>
              </a:rPr>
              <a:t>Se dice que dos eventos A y B son </a:t>
            </a:r>
            <a:r>
              <a:rPr lang="es-MX" b="1" dirty="0" smtClean="0">
                <a:solidFill>
                  <a:srgbClr val="000000"/>
                </a:solidFill>
              </a:rPr>
              <a:t>mutuamente excluyentes</a:t>
            </a:r>
            <a:r>
              <a:rPr lang="es-MX" dirty="0" smtClean="0">
                <a:solidFill>
                  <a:srgbClr val="000000"/>
                </a:solidFill>
              </a:rPr>
              <a:t> o </a:t>
            </a:r>
            <a:r>
              <a:rPr lang="es-MX" b="1" dirty="0" smtClean="0">
                <a:solidFill>
                  <a:srgbClr val="000000"/>
                </a:solidFill>
              </a:rPr>
              <a:t>disjuntos</a:t>
            </a:r>
            <a:r>
              <a:rPr lang="es-MX" dirty="0" smtClean="0">
                <a:solidFill>
                  <a:srgbClr val="000000"/>
                </a:solidFill>
              </a:rPr>
              <a:t> si no pueden ocurrir de manera simultánea. Así, la ocurrencia de uno necesariamente impide la ocurrencia del otro.</a:t>
            </a:r>
          </a:p>
          <a:p>
            <a:pPr marL="0" indent="0">
              <a:spcAft>
                <a:spcPts val="600"/>
              </a:spcAft>
              <a:buFontTx/>
              <a:buNone/>
            </a:pPr>
            <a:r>
              <a:rPr lang="es-MX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Ejemplo:</a:t>
            </a:r>
            <a:r>
              <a:rPr lang="es-MX" dirty="0" smtClean="0">
                <a:solidFill>
                  <a:srgbClr val="000000"/>
                </a:solidFill>
              </a:rPr>
              <a:t> Consideremos el experimento lanzar una moneda. En este caso tenemos los eventos A: “que caiga sol” y B: “que caiga águila”.</a:t>
            </a:r>
          </a:p>
          <a:p>
            <a:pPr marL="0" indent="0">
              <a:spcAft>
                <a:spcPts val="600"/>
              </a:spcAft>
              <a:buFontTx/>
              <a:buNone/>
            </a:pPr>
            <a:r>
              <a:rPr lang="es-MX" dirty="0" smtClean="0">
                <a:solidFill>
                  <a:srgbClr val="000000"/>
                </a:solidFill>
              </a:rPr>
              <a:t>Observaremos que si cae sol es imposible que al mismo tiempo caiga águila. En otras palabras, solo puede ocurrir uno de los dos eventos en un lanzamiento. Por lo tanto, A y B son eventos mutuamente excluyentes.</a:t>
            </a:r>
          </a:p>
          <a:p>
            <a:pPr marL="0" indent="0">
              <a:spcAft>
                <a:spcPts val="600"/>
              </a:spcAft>
              <a:buFontTx/>
              <a:buNone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PROBABILIDAD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spcAft>
                <a:spcPts val="600"/>
              </a:spcAft>
              <a:buFontTx/>
              <a:buNone/>
            </a:pPr>
            <a:r>
              <a:rPr lang="es-MX" b="1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Eventos no excluyentes</a:t>
            </a:r>
            <a:r>
              <a:rPr lang="es-MX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.-</a:t>
            </a:r>
            <a:r>
              <a:rPr lang="es-MX" b="1" dirty="0" smtClean="0">
                <a:solidFill>
                  <a:srgbClr val="000000"/>
                </a:solidFill>
              </a:rPr>
              <a:t> </a:t>
            </a:r>
            <a:r>
              <a:rPr lang="es-MX" dirty="0" smtClean="0">
                <a:solidFill>
                  <a:srgbClr val="000000"/>
                </a:solidFill>
              </a:rPr>
              <a:t>Se trata de dos o más eventos que </a:t>
            </a:r>
            <a:r>
              <a:rPr lang="es-MX" b="1" dirty="0" smtClean="0">
                <a:solidFill>
                  <a:srgbClr val="000000"/>
                </a:solidFill>
              </a:rPr>
              <a:t>pueden ocurrir de manera simultánea</a:t>
            </a:r>
            <a:r>
              <a:rPr lang="es-MX" dirty="0" smtClean="0">
                <a:solidFill>
                  <a:srgbClr val="000000"/>
                </a:solidFill>
              </a:rPr>
              <a:t>.</a:t>
            </a:r>
          </a:p>
          <a:p>
            <a:pPr marL="0" indent="0">
              <a:spcAft>
                <a:spcPts val="600"/>
              </a:spcAft>
              <a:buFontTx/>
              <a:buNone/>
            </a:pPr>
            <a:r>
              <a:rPr lang="es-MX" dirty="0" smtClean="0">
                <a:solidFill>
                  <a:srgbClr val="000000"/>
                </a:solidFill>
              </a:rPr>
              <a:t>Los eventos A y B son </a:t>
            </a:r>
            <a:r>
              <a:rPr lang="es-MX" b="1" dirty="0" smtClean="0">
                <a:solidFill>
                  <a:srgbClr val="000000"/>
                </a:solidFill>
              </a:rPr>
              <a:t>no excluyentes</a:t>
            </a:r>
            <a:r>
              <a:rPr lang="es-MX" dirty="0" smtClean="0">
                <a:solidFill>
                  <a:srgbClr val="000000"/>
                </a:solidFill>
              </a:rPr>
              <a:t> si es posible que ocurran de manera simultánea.</a:t>
            </a:r>
          </a:p>
          <a:p>
            <a:pPr marL="0" indent="0">
              <a:spcAft>
                <a:spcPts val="600"/>
              </a:spcAft>
              <a:buFontTx/>
              <a:buNone/>
            </a:pPr>
            <a:r>
              <a:rPr lang="es-MX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Ejemplo:</a:t>
            </a:r>
            <a:r>
              <a:rPr lang="es-MX" dirty="0" smtClean="0">
                <a:solidFill>
                  <a:srgbClr val="000000"/>
                </a:solidFill>
              </a:rPr>
              <a:t> Sea el experimento lanzar un dado. Los eventos esperados son: A: “obtener un número impar” y B: “obtener un número primo”.</a:t>
            </a:r>
          </a:p>
          <a:p>
            <a:pPr marL="0" indent="0">
              <a:spcAft>
                <a:spcPts val="600"/>
              </a:spcAft>
              <a:buFontTx/>
              <a:buNone/>
            </a:pPr>
            <a:r>
              <a:rPr lang="es-MX" dirty="0" smtClean="0">
                <a:solidFill>
                  <a:srgbClr val="000000"/>
                </a:solidFill>
              </a:rPr>
              <a:t>Al lanzar el dado el espacio muestral es </a:t>
            </a:r>
            <a:r>
              <a:rPr lang="es-MX" dirty="0" smtClean="0">
                <a:solidFill>
                  <a:srgbClr val="000000"/>
                </a:solidFill>
                <a:sym typeface="Symbol"/>
              </a:rPr>
              <a:t>1, 2, 3, 4, 5, 6. De estos números, 1, 3 y 5 son números impares, lo que satisface el evento A.</a:t>
            </a:r>
          </a:p>
          <a:p>
            <a:pPr marL="0" indent="0">
              <a:spcAft>
                <a:spcPts val="600"/>
              </a:spcAft>
              <a:buFontTx/>
              <a:buNone/>
            </a:pPr>
            <a:r>
              <a:rPr lang="es-MX" dirty="0" smtClean="0">
                <a:solidFill>
                  <a:srgbClr val="000000"/>
                </a:solidFill>
                <a:sym typeface="Symbol"/>
              </a:rPr>
              <a:t>Por otro lado, 2, 3 y 5 son números primos, así que cumplen la condición del evento B.</a:t>
            </a:r>
          </a:p>
          <a:p>
            <a:pPr marL="0" indent="0">
              <a:spcAft>
                <a:spcPts val="600"/>
              </a:spcAft>
              <a:buFontTx/>
              <a:buNone/>
            </a:pPr>
            <a:r>
              <a:rPr lang="es-MX" dirty="0" smtClean="0">
                <a:solidFill>
                  <a:srgbClr val="000000"/>
                </a:solidFill>
                <a:sym typeface="Symbol"/>
              </a:rPr>
              <a:t>Observemos que los números 3 y 5 forman parte de los resultados favorables para A y para B. en consecuencia, es posible cumplir ambas condiciones al mismo tiempo, lo que nos permite afirmar que los eventos A y B son no excluyentes.</a:t>
            </a:r>
            <a:endParaRPr lang="es-MX" dirty="0">
              <a:solidFill>
                <a:srgbClr val="000000"/>
              </a:solidFill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PROBABILIDAD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FontTx/>
              <a:buNone/>
            </a:pPr>
            <a:r>
              <a:rPr lang="es-MX" b="1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Eventos independientes:</a:t>
            </a:r>
            <a:r>
              <a:rPr lang="es-MX" b="1" dirty="0" smtClean="0">
                <a:solidFill>
                  <a:srgbClr val="000000"/>
                </a:solidFill>
              </a:rPr>
              <a:t> </a:t>
            </a:r>
            <a:r>
              <a:rPr lang="es-MX" dirty="0" smtClean="0">
                <a:solidFill>
                  <a:srgbClr val="000000"/>
                </a:solidFill>
              </a:rPr>
              <a:t>Dos eventos son </a:t>
            </a:r>
            <a:r>
              <a:rPr lang="es-MX" b="1" dirty="0" smtClean="0">
                <a:solidFill>
                  <a:srgbClr val="000000"/>
                </a:solidFill>
              </a:rPr>
              <a:t>independientes</a:t>
            </a:r>
            <a:r>
              <a:rPr lang="es-MX" dirty="0" smtClean="0">
                <a:solidFill>
                  <a:srgbClr val="000000"/>
                </a:solidFill>
              </a:rPr>
              <a:t>  cuando la ocurrencia o no ocurrencia de uno de ellos no tiene efecto sobre la probabilidad de ocurrencia del otro.</a:t>
            </a:r>
          </a:p>
          <a:p>
            <a:pPr marL="0" indent="0">
              <a:spcAft>
                <a:spcPts val="600"/>
              </a:spcAft>
              <a:buFontTx/>
              <a:buNone/>
            </a:pPr>
            <a:r>
              <a:rPr lang="es-MX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Ejemplo:</a:t>
            </a:r>
            <a:r>
              <a:rPr lang="es-MX" dirty="0" smtClean="0">
                <a:solidFill>
                  <a:srgbClr val="000000"/>
                </a:solidFill>
              </a:rPr>
              <a:t> Cuando lanzamos una moneda al aire en dos ocasiones, el resultado de la segunda tirada no depende del resultado de la primera. Decimos entonces que son eventos independientes.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MX"/>
          </a:p>
        </p:txBody>
      </p:sp>
      <p:pic>
        <p:nvPicPr>
          <p:cNvPr id="209924" name="Picture 4" descr="http://www.rpdp.net/mathdictionary/spanish/vmd/images/i/independenteven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4528" y="4000519"/>
            <a:ext cx="3048000" cy="2286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PROBABILIDAD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s-MX" sz="2800" b="1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Conjunto potencia</a:t>
            </a:r>
            <a:r>
              <a:rPr lang="es-MX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.-</a:t>
            </a:r>
            <a:r>
              <a:rPr lang="es-MX" sz="2800" dirty="0" smtClean="0">
                <a:solidFill>
                  <a:srgbClr val="000000"/>
                </a:solidFill>
              </a:rPr>
              <a:t> Si </a:t>
            </a:r>
            <a:r>
              <a:rPr lang="es-MX" sz="2800" dirty="0">
                <a:solidFill>
                  <a:srgbClr val="000000"/>
                </a:solidFill>
              </a:rPr>
              <a:t>un espacio muestral contiene n puntos </a:t>
            </a:r>
            <a:r>
              <a:rPr lang="es-MX" sz="2800" dirty="0" err="1">
                <a:solidFill>
                  <a:srgbClr val="000000"/>
                </a:solidFill>
              </a:rPr>
              <a:t>muestrales</a:t>
            </a:r>
            <a:r>
              <a:rPr lang="es-MX" sz="2800" dirty="0">
                <a:solidFill>
                  <a:srgbClr val="000000"/>
                </a:solidFill>
              </a:rPr>
              <a:t>, hay un total de 2</a:t>
            </a:r>
            <a:r>
              <a:rPr lang="es-MX" sz="2800" baseline="30000" dirty="0">
                <a:solidFill>
                  <a:srgbClr val="000000"/>
                </a:solidFill>
              </a:rPr>
              <a:t>n</a:t>
            </a:r>
            <a:r>
              <a:rPr lang="es-MX" sz="2800" dirty="0">
                <a:solidFill>
                  <a:srgbClr val="000000"/>
                </a:solidFill>
              </a:rPr>
              <a:t>  subconjuntos o </a:t>
            </a:r>
            <a:r>
              <a:rPr lang="es-MX" sz="2800" dirty="0" smtClean="0">
                <a:solidFill>
                  <a:srgbClr val="000000"/>
                </a:solidFill>
              </a:rPr>
              <a:t>eventos. </a:t>
            </a:r>
            <a:endParaRPr lang="es-MX" sz="2800" dirty="0">
              <a:solidFill>
                <a:srgbClr val="000000"/>
              </a:solidFill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endParaRPr lang="es-MX" sz="2800" dirty="0">
              <a:solidFill>
                <a:srgbClr val="000000"/>
              </a:solidFill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s-MX" sz="2800" dirty="0">
                <a:solidFill>
                  <a:srgbClr val="000000"/>
                </a:solidFill>
              </a:rPr>
              <a:t>Por tanto para el ejemplo anterior existen:    </a:t>
            </a:r>
          </a:p>
          <a:p>
            <a:pPr marL="0" indent="0" algn="ctr">
              <a:lnSpc>
                <a:spcPct val="90000"/>
              </a:lnSpc>
              <a:buFontTx/>
              <a:buNone/>
            </a:pPr>
            <a:r>
              <a:rPr lang="es-MX" sz="2800" dirty="0">
                <a:solidFill>
                  <a:srgbClr val="000000"/>
                </a:solidFill>
              </a:rPr>
              <a:t>      2</a:t>
            </a:r>
            <a:r>
              <a:rPr lang="es-MX" sz="2800" baseline="30000" dirty="0">
                <a:solidFill>
                  <a:srgbClr val="000000"/>
                </a:solidFill>
              </a:rPr>
              <a:t>8</a:t>
            </a:r>
            <a:r>
              <a:rPr lang="es-MX" sz="2800" dirty="0">
                <a:solidFill>
                  <a:srgbClr val="000000"/>
                </a:solidFill>
              </a:rPr>
              <a:t> =  256, eventos posibles.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s-MX" sz="2800" dirty="0" smtClean="0">
              <a:solidFill>
                <a:srgbClr val="000000"/>
              </a:solidFill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s-MX" sz="2800" b="1" dirty="0" smtClean="0">
                <a:solidFill>
                  <a:srgbClr val="000000"/>
                </a:solidFill>
              </a:rPr>
              <a:t>Para </a:t>
            </a:r>
            <a:r>
              <a:rPr lang="es-MX" sz="2800" b="1" dirty="0">
                <a:solidFill>
                  <a:srgbClr val="000000"/>
                </a:solidFill>
              </a:rPr>
              <a:t>el caso del  experimento: </a:t>
            </a:r>
            <a:r>
              <a:rPr lang="es-MX" sz="2800" dirty="0">
                <a:solidFill>
                  <a:srgbClr val="000000"/>
                </a:solidFill>
              </a:rPr>
              <a:t> se tira una moneda, 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s-MX" sz="2800" dirty="0">
                <a:solidFill>
                  <a:srgbClr val="000000"/>
                </a:solidFill>
              </a:rPr>
              <a:t>el espacio muestral es de 2 puntos </a:t>
            </a:r>
            <a:r>
              <a:rPr lang="es-MX" sz="2800" dirty="0" err="1" smtClean="0">
                <a:solidFill>
                  <a:srgbClr val="000000"/>
                </a:solidFill>
              </a:rPr>
              <a:t>muestrales</a:t>
            </a:r>
            <a:r>
              <a:rPr lang="es-MX" sz="2800" dirty="0" smtClean="0">
                <a:solidFill>
                  <a:srgbClr val="000000"/>
                </a:solidFill>
              </a:rPr>
              <a:t>.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s-MX" sz="2800" dirty="0">
              <a:solidFill>
                <a:srgbClr val="000000"/>
              </a:solidFill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s-MX" sz="2800" dirty="0">
                <a:solidFill>
                  <a:srgbClr val="000000"/>
                </a:solidFill>
              </a:rPr>
              <a:t>S = {A, S}, por lo que se tienen 2</a:t>
            </a:r>
            <a:r>
              <a:rPr lang="es-MX" sz="2800" baseline="30000" dirty="0">
                <a:solidFill>
                  <a:srgbClr val="000000"/>
                </a:solidFill>
              </a:rPr>
              <a:t>2</a:t>
            </a:r>
            <a:r>
              <a:rPr lang="es-MX" sz="2800" dirty="0">
                <a:solidFill>
                  <a:srgbClr val="000000"/>
                </a:solidFill>
              </a:rPr>
              <a:t> = 4  subconjuntos y el conjunto potencia es: (A,S), (A), (S), </a:t>
            </a:r>
            <a:r>
              <a:rPr lang="es-MX" sz="2800" dirty="0">
                <a:solidFill>
                  <a:srgbClr val="000000"/>
                </a:solidFill>
                <a:sym typeface="Symbol" pitchFamily="18" charset="2"/>
              </a:rPr>
              <a:t></a:t>
            </a:r>
            <a:r>
              <a:rPr lang="es-MX" sz="2800" dirty="0">
                <a:solidFill>
                  <a:srgbClr val="000000"/>
                </a:solidFill>
              </a:rPr>
              <a:t> (conjunto vacio).</a:t>
            </a:r>
            <a:endParaRPr lang="en-US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PROBABILIDAD</a:t>
            </a:r>
            <a:endParaRPr lang="es-MX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MX" sz="2400" b="1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CONCEPTO DE PROBABILIDAD:</a:t>
            </a:r>
            <a:r>
              <a:rPr lang="es-MX" sz="2400" dirty="0" smtClean="0">
                <a:solidFill>
                  <a:srgbClr val="000000"/>
                </a:solidFill>
              </a:rPr>
              <a:t> Es el estudio o determinación de las posibilidades de obtener uno o varios resultados favorables en un experimento aleatorio.</a:t>
            </a:r>
          </a:p>
          <a:p>
            <a:endParaRPr lang="es-MX" sz="2400" dirty="0" smtClean="0">
              <a:solidFill>
                <a:srgbClr val="000000"/>
              </a:solidFill>
            </a:endParaRPr>
          </a:p>
          <a:p>
            <a:r>
              <a:rPr lang="es-MX" sz="2400" dirty="0" smtClean="0">
                <a:solidFill>
                  <a:srgbClr val="000000"/>
                </a:solidFill>
              </a:rPr>
              <a:t>La probabilidad puede considerarse como la disciplina que estudia la incertidumbre, pues aunque nos ofrece una estimación de resultados y posibilidades, no garantiza por completo la ocurrencia de hechos específicos.</a:t>
            </a:r>
          </a:p>
          <a:p>
            <a:endParaRPr lang="es-MX" sz="2400" dirty="0" smtClean="0">
              <a:solidFill>
                <a:srgbClr val="000000"/>
              </a:solidFill>
            </a:endParaRPr>
          </a:p>
          <a:p>
            <a:r>
              <a:rPr lang="es-MX" sz="2400" dirty="0" smtClean="0">
                <a:solidFill>
                  <a:srgbClr val="000000"/>
                </a:solidFill>
              </a:rPr>
              <a:t>El estudio de las posibilidades de obtener ciertos resultados a partir de la realización de un experimento aleatorio, puede hacerse desde dos perspectivas: La probabilidad experimental y la probabilidad clásica o teórica.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Esquina doblada"/>
          <p:cNvSpPr/>
          <p:nvPr/>
        </p:nvSpPr>
        <p:spPr>
          <a:xfrm>
            <a:off x="1500166" y="5214950"/>
            <a:ext cx="5857916" cy="785818"/>
          </a:xfrm>
          <a:prstGeom prst="foldedCorner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Esquina doblada"/>
          <p:cNvSpPr/>
          <p:nvPr/>
        </p:nvSpPr>
        <p:spPr>
          <a:xfrm>
            <a:off x="2000232" y="4071942"/>
            <a:ext cx="5143536" cy="785818"/>
          </a:xfrm>
          <a:prstGeom prst="foldedCorner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PROBABILIDAD</a:t>
            </a:r>
            <a:endParaRPr lang="es-MX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Probabilidad experimental o empírica:</a:t>
            </a:r>
          </a:p>
          <a:p>
            <a:pPr marL="0" indent="0">
              <a:buNone/>
            </a:pPr>
            <a:r>
              <a:rPr lang="es-MX" dirty="0" smtClean="0">
                <a:solidFill>
                  <a:srgbClr val="000000"/>
                </a:solidFill>
              </a:rPr>
              <a:t>Esta probabilidad se fundamenta en los datos obtenidos a través de diversos instrumentos, como encuestas o preguntas. También puede determinarse a partir de la ejecución directa de uno o varios experimentos aleatorios.</a:t>
            </a:r>
          </a:p>
          <a:p>
            <a:pPr marL="0" indent="0">
              <a:buNone/>
            </a:pPr>
            <a:r>
              <a:rPr lang="es-MX" dirty="0" smtClean="0">
                <a:solidFill>
                  <a:srgbClr val="000000"/>
                </a:solidFill>
              </a:rPr>
              <a:t>Su cálculo se realiza mediante las siguientes fórmulas:</a:t>
            </a:r>
            <a:endParaRPr lang="es-MX" dirty="0">
              <a:solidFill>
                <a:srgbClr val="000000"/>
              </a:solidFill>
            </a:endParaRP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/>
        </p:nvGraphicFramePr>
        <p:xfrm>
          <a:off x="2014548" y="4143375"/>
          <a:ext cx="4986344" cy="714385"/>
        </p:xfrm>
        <a:graphic>
          <a:graphicData uri="http://schemas.openxmlformats.org/presentationml/2006/ole">
            <p:oleObj spid="_x0000_s160770" name="Ecuación" r:id="rId3" imgW="3022560" imgH="431640" progId="Equation.3">
              <p:embed/>
            </p:oleObj>
          </a:graphicData>
        </a:graphic>
      </p:graphicFrame>
      <p:graphicFrame>
        <p:nvGraphicFramePr>
          <p:cNvPr id="160771" name="Object 3"/>
          <p:cNvGraphicFramePr>
            <a:graphicFrameLocks noChangeAspect="1"/>
          </p:cNvGraphicFramePr>
          <p:nvPr/>
        </p:nvGraphicFramePr>
        <p:xfrm>
          <a:off x="1541463" y="5286375"/>
          <a:ext cx="5761037" cy="714375"/>
        </p:xfrm>
        <a:graphic>
          <a:graphicData uri="http://schemas.openxmlformats.org/presentationml/2006/ole">
            <p:oleObj spid="_x0000_s160771" name="Ecuación" r:id="rId4" imgW="349236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PROBABILIDAD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4763">
              <a:buFontTx/>
              <a:buNone/>
            </a:pPr>
            <a:r>
              <a:rPr lang="es-MX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Probabilidad clásica:</a:t>
            </a:r>
            <a:endParaRPr lang="es-MX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4763">
              <a:buFontTx/>
              <a:buNone/>
            </a:pPr>
            <a:r>
              <a:rPr lang="es-MX" sz="2400" dirty="0" smtClean="0">
                <a:solidFill>
                  <a:srgbClr val="000000"/>
                </a:solidFill>
              </a:rPr>
              <a:t>Se determina sin realizar el experimento aleatorio, de la siguiente manera: Sea </a:t>
            </a:r>
            <a:r>
              <a:rPr lang="es-MX" sz="2400" dirty="0">
                <a:solidFill>
                  <a:srgbClr val="000000"/>
                </a:solidFill>
              </a:rPr>
              <a:t>S un espacio muestral cualquiera y A un evento de ese espacio.  Se define la probabilidad P del evento A, como</a:t>
            </a:r>
            <a:r>
              <a:rPr lang="es-MX" sz="2400" dirty="0" smtClean="0">
                <a:solidFill>
                  <a:srgbClr val="000000"/>
                </a:solidFill>
              </a:rPr>
              <a:t>:</a:t>
            </a:r>
            <a:endParaRPr lang="es-MX" sz="2400" dirty="0">
              <a:solidFill>
                <a:srgbClr val="000000"/>
              </a:solidFill>
            </a:endParaRPr>
          </a:p>
          <a:p>
            <a:pPr marL="0" indent="4763">
              <a:buFontTx/>
              <a:buNone/>
            </a:pPr>
            <a:r>
              <a:rPr lang="es-MX" sz="2400" dirty="0">
                <a:solidFill>
                  <a:srgbClr val="000000"/>
                </a:solidFill>
              </a:rPr>
              <a:t>         </a:t>
            </a:r>
          </a:p>
          <a:p>
            <a:pPr marL="0" indent="4763">
              <a:buFontTx/>
              <a:buNone/>
            </a:pPr>
            <a:r>
              <a:rPr lang="es-MX" sz="2400" dirty="0">
                <a:solidFill>
                  <a:srgbClr val="000000"/>
                </a:solidFill>
              </a:rPr>
              <a:t> </a:t>
            </a:r>
          </a:p>
          <a:p>
            <a:pPr marL="0" indent="4763">
              <a:buFontTx/>
              <a:buNone/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MX"/>
          </a:p>
        </p:txBody>
      </p:sp>
      <p:graphicFrame>
        <p:nvGraphicFramePr>
          <p:cNvPr id="38917" name="Object 5"/>
          <p:cNvGraphicFramePr>
            <a:graphicFrameLocks noChangeAspect="1"/>
          </p:cNvGraphicFramePr>
          <p:nvPr/>
        </p:nvGraphicFramePr>
        <p:xfrm>
          <a:off x="2571736" y="3000372"/>
          <a:ext cx="3906837" cy="642942"/>
        </p:xfrm>
        <a:graphic>
          <a:graphicData uri="http://schemas.openxmlformats.org/presentationml/2006/ole">
            <p:oleObj spid="_x0000_s38917" name="Ecuación" r:id="rId3" imgW="2438280" imgH="419040" progId="Equation.3">
              <p:embed/>
            </p:oleObj>
          </a:graphicData>
        </a:graphic>
      </p:graphicFrame>
      <p:pic>
        <p:nvPicPr>
          <p:cNvPr id="38923" name="Picture 11" descr="http://www.um.edu.uy/humanidades/noticias/thumbs-inicial/web_noticia_536_seminarioprobabilidadadentronot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00320" y="3929090"/>
            <a:ext cx="4314820" cy="23574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PROBABILIDAD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s-MX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Ejemplo</a:t>
            </a:r>
            <a:r>
              <a:rPr lang="es-MX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>
              <a:buFontTx/>
              <a:buNone/>
            </a:pPr>
            <a:endParaRPr lang="es-MX" sz="1100" b="1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r>
              <a:rPr lang="es-MX" b="1" dirty="0">
                <a:solidFill>
                  <a:srgbClr val="000000"/>
                </a:solidFill>
              </a:rPr>
              <a:t>Experimento.-</a:t>
            </a:r>
            <a:r>
              <a:rPr lang="es-MX" dirty="0">
                <a:solidFill>
                  <a:srgbClr val="000000"/>
                </a:solidFill>
              </a:rPr>
              <a:t> Se lanza una moneda</a:t>
            </a:r>
            <a:endParaRPr lang="es-MX" b="1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r>
              <a:rPr lang="es-MX" b="1" dirty="0">
                <a:solidFill>
                  <a:srgbClr val="000000"/>
                </a:solidFill>
              </a:rPr>
              <a:t>Evento A.-</a:t>
            </a:r>
            <a:r>
              <a:rPr lang="es-MX" dirty="0">
                <a:solidFill>
                  <a:srgbClr val="000000"/>
                </a:solidFill>
              </a:rPr>
              <a:t> que al lanzar una moneda caiga águila.  </a:t>
            </a:r>
          </a:p>
          <a:p>
            <a:pPr>
              <a:buFontTx/>
              <a:buNone/>
            </a:pPr>
            <a:r>
              <a:rPr lang="es-MX" dirty="0">
                <a:solidFill>
                  <a:srgbClr val="000000"/>
                </a:solidFill>
              </a:rPr>
              <a:t>Calcular la probabilidad de A:</a:t>
            </a:r>
            <a:endParaRPr lang="en-US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r>
              <a:rPr lang="en-US" dirty="0">
                <a:solidFill>
                  <a:srgbClr val="000000"/>
                </a:solidFill>
              </a:rPr>
              <a:t>S = { A, S},       N(Ω) =  2</a:t>
            </a:r>
          </a:p>
          <a:p>
            <a:pPr>
              <a:buFontTx/>
              <a:buNone/>
            </a:pPr>
            <a:r>
              <a:rPr lang="en-US" dirty="0">
                <a:solidFill>
                  <a:srgbClr val="000000"/>
                </a:solidFill>
              </a:rPr>
              <a:t>A = { A },         N(A) = 1</a:t>
            </a: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3238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MX"/>
          </a:p>
        </p:txBody>
      </p:sp>
      <p:graphicFrame>
        <p:nvGraphicFramePr>
          <p:cNvPr id="37892" name="Object 4"/>
          <p:cNvGraphicFramePr>
            <a:graphicFrameLocks noChangeAspect="1"/>
          </p:cNvGraphicFramePr>
          <p:nvPr/>
        </p:nvGraphicFramePr>
        <p:xfrm>
          <a:off x="642910" y="4572008"/>
          <a:ext cx="4600575" cy="1427163"/>
        </p:xfrm>
        <a:graphic>
          <a:graphicData uri="http://schemas.openxmlformats.org/presentationml/2006/ole">
            <p:oleObj spid="_x0000_s37892" name="Equation" r:id="rId3" imgW="1396800" imgH="419040" progId="">
              <p:embed/>
            </p:oleObj>
          </a:graphicData>
        </a:graphic>
      </p:graphicFrame>
      <p:pic>
        <p:nvPicPr>
          <p:cNvPr id="6" name="Picture 16" descr="http://t0.gstatic.com/images?q=tbn:ANd9GcQAYb7578hKem9jnyno4I43jyCP9sv8TLXMz4ydycu1NJSE6dE-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10337" y="3767153"/>
            <a:ext cx="2476505" cy="25193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PROBABILIDAD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4186238" cy="493776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s-MX" sz="2800" dirty="0">
                <a:solidFill>
                  <a:srgbClr val="000000"/>
                </a:solidFill>
              </a:rPr>
              <a:t>Estas preguntas en el lenguaje coloquial esperan como respuesta una medida de confianza representativa o práctica de que ocurra un evento futuro, o bien de una forma sencilla </a:t>
            </a:r>
            <a:r>
              <a:rPr lang="es-MX" sz="2800" dirty="0" smtClean="0">
                <a:solidFill>
                  <a:srgbClr val="000000"/>
                </a:solidFill>
              </a:rPr>
              <a:t>de </a:t>
            </a:r>
            <a:r>
              <a:rPr lang="es-MX" sz="2800" dirty="0">
                <a:solidFill>
                  <a:srgbClr val="000000"/>
                </a:solidFill>
              </a:rPr>
              <a:t>interpretar la probabilidad.</a:t>
            </a:r>
          </a:p>
          <a:p>
            <a:pPr>
              <a:lnSpc>
                <a:spcPct val="90000"/>
              </a:lnSpc>
            </a:pPr>
            <a:endParaRPr lang="es-MX" sz="28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s-MX" sz="2800" dirty="0">
                <a:solidFill>
                  <a:srgbClr val="000000"/>
                </a:solidFill>
              </a:rPr>
              <a:t>En este curso lo que se quiere es entender con claridad su contexto, como se mide y como se </a:t>
            </a:r>
            <a:r>
              <a:rPr lang="es-MX" sz="2800" dirty="0" smtClean="0">
                <a:solidFill>
                  <a:srgbClr val="000000"/>
                </a:solidFill>
              </a:rPr>
              <a:t>utiliza.</a:t>
            </a:r>
            <a:endParaRPr lang="es-MX" sz="2800" dirty="0">
              <a:solidFill>
                <a:srgbClr val="000000"/>
              </a:solidFill>
            </a:endParaRPr>
          </a:p>
        </p:txBody>
      </p:sp>
      <p:pic>
        <p:nvPicPr>
          <p:cNvPr id="32770" name="Picture 2" descr="http://2.bp.blogspot.com/-0p_AQOo_PsM/TZzRt-yITnI/AAAAAAAAAFQ/kpEa58f489c/s1600/unidades-de-medid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1714488"/>
            <a:ext cx="4071966" cy="39290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PROBABILIDAD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MX" sz="2800" dirty="0" smtClean="0">
                <a:solidFill>
                  <a:srgbClr val="000000"/>
                </a:solidFill>
              </a:rPr>
              <a:t>El </a:t>
            </a:r>
            <a:r>
              <a:rPr lang="es-MX" sz="2800" dirty="0">
                <a:solidFill>
                  <a:srgbClr val="000000"/>
                </a:solidFill>
              </a:rPr>
              <a:t>conocimiento de la probabilidad es de suma importancia en todo estudio estadístico.</a:t>
            </a:r>
          </a:p>
          <a:p>
            <a:endParaRPr lang="es-MX" sz="2800" dirty="0">
              <a:solidFill>
                <a:srgbClr val="000000"/>
              </a:solidFill>
            </a:endParaRPr>
          </a:p>
          <a:p>
            <a:r>
              <a:rPr lang="es-MX" sz="2800" dirty="0">
                <a:solidFill>
                  <a:srgbClr val="000000"/>
                </a:solidFill>
              </a:rPr>
              <a:t>El cálculo de probabilidades proporciona las reglas para el estudio de los experimentos aleatorios o de azar, que constituyen la base para la estadística </a:t>
            </a:r>
            <a:r>
              <a:rPr lang="es-MX" sz="2800" dirty="0" err="1">
                <a:solidFill>
                  <a:srgbClr val="000000"/>
                </a:solidFill>
              </a:rPr>
              <a:t>inferencial</a:t>
            </a:r>
            <a:r>
              <a:rPr lang="es-MX" sz="2800" dirty="0">
                <a:solidFill>
                  <a:srgbClr val="000000"/>
                </a:solidFill>
              </a:rPr>
              <a:t>.</a:t>
            </a:r>
          </a:p>
          <a:p>
            <a:pPr>
              <a:buFontTx/>
              <a:buNone/>
            </a:pPr>
            <a:r>
              <a:rPr lang="es-MX" sz="2800" dirty="0">
                <a:solidFill>
                  <a:srgbClr val="000000"/>
                </a:solidFill>
              </a:rPr>
              <a:t> </a:t>
            </a:r>
            <a:endParaRPr lang="en-US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PROBABILIDAD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609600" indent="-609600">
              <a:buFontTx/>
              <a:buNone/>
            </a:pPr>
            <a:r>
              <a:rPr lang="es-MX" sz="2800" b="1" u="sng" dirty="0" smtClean="0">
                <a:solidFill>
                  <a:schemeClr val="accent6"/>
                </a:solidFill>
              </a:rPr>
              <a:t>Experimentos Aleatorios </a:t>
            </a:r>
            <a:r>
              <a:rPr lang="es-MX" sz="2800" b="1" u="sng" dirty="0">
                <a:solidFill>
                  <a:schemeClr val="accent6"/>
                </a:solidFill>
              </a:rPr>
              <a:t>y </a:t>
            </a:r>
            <a:r>
              <a:rPr lang="es-MX" sz="2800" b="1" u="sng" dirty="0" err="1" smtClean="0">
                <a:solidFill>
                  <a:schemeClr val="accent6"/>
                </a:solidFill>
              </a:rPr>
              <a:t>Determinísticos</a:t>
            </a:r>
            <a:r>
              <a:rPr lang="es-MX" sz="2800" b="1" u="sng" dirty="0">
                <a:solidFill>
                  <a:schemeClr val="accent6"/>
                </a:solidFill>
              </a:rPr>
              <a:t>.</a:t>
            </a:r>
          </a:p>
          <a:p>
            <a:pPr marL="609600" indent="-609600">
              <a:buFontTx/>
              <a:buNone/>
            </a:pPr>
            <a:endParaRPr lang="es-MX" sz="2800" b="1" dirty="0">
              <a:solidFill>
                <a:srgbClr val="000000"/>
              </a:solidFill>
            </a:endParaRPr>
          </a:p>
          <a:p>
            <a:pPr marL="609600" indent="-609600"/>
            <a:r>
              <a:rPr lang="es-MX" sz="2800" b="1" dirty="0" smtClean="0">
                <a:solidFill>
                  <a:srgbClr val="000000"/>
                </a:solidFill>
              </a:rPr>
              <a:t>Experimentos Aleatorios.- </a:t>
            </a:r>
            <a:r>
              <a:rPr lang="es-MX" sz="2800" dirty="0" smtClean="0">
                <a:solidFill>
                  <a:srgbClr val="000000"/>
                </a:solidFill>
              </a:rPr>
              <a:t>Son eventos de los </a:t>
            </a:r>
            <a:r>
              <a:rPr lang="es-MX" sz="2800" dirty="0">
                <a:solidFill>
                  <a:srgbClr val="000000"/>
                </a:solidFill>
              </a:rPr>
              <a:t>que </a:t>
            </a:r>
            <a:r>
              <a:rPr lang="es-MX" sz="2800" i="1" dirty="0">
                <a:solidFill>
                  <a:srgbClr val="FF0000"/>
                </a:solidFill>
              </a:rPr>
              <a:t>no se sabe </a:t>
            </a:r>
            <a:r>
              <a:rPr lang="es-MX" sz="2800" i="1" dirty="0" smtClean="0">
                <a:solidFill>
                  <a:srgbClr val="FF0000"/>
                </a:solidFill>
              </a:rPr>
              <a:t>cuál será su resultado ú ocurrencia</a:t>
            </a:r>
            <a:r>
              <a:rPr lang="es-MX" sz="2800" dirty="0" smtClean="0">
                <a:solidFill>
                  <a:srgbClr val="000000"/>
                </a:solidFill>
              </a:rPr>
              <a:t>, </a:t>
            </a:r>
            <a:r>
              <a:rPr lang="es-MX" sz="2800" dirty="0">
                <a:solidFill>
                  <a:srgbClr val="000000"/>
                </a:solidFill>
              </a:rPr>
              <a:t>están relacionados con el azar o probabilidad</a:t>
            </a:r>
            <a:r>
              <a:rPr lang="es-MX" sz="2800" dirty="0" smtClean="0">
                <a:solidFill>
                  <a:srgbClr val="000000"/>
                </a:solidFill>
              </a:rPr>
              <a:t>.</a:t>
            </a:r>
          </a:p>
          <a:p>
            <a:pPr marL="609600" indent="-609600"/>
            <a:endParaRPr lang="es-MX" sz="2800" dirty="0">
              <a:solidFill>
                <a:srgbClr val="000000"/>
              </a:solidFill>
            </a:endParaRPr>
          </a:p>
          <a:p>
            <a:pPr marL="609600" indent="-609600"/>
            <a:r>
              <a:rPr lang="es-MX" sz="2800" b="1" dirty="0" smtClean="0">
                <a:solidFill>
                  <a:srgbClr val="000000"/>
                </a:solidFill>
              </a:rPr>
              <a:t>Experimentos </a:t>
            </a:r>
            <a:r>
              <a:rPr lang="es-MX" sz="2800" b="1" dirty="0" err="1" smtClean="0">
                <a:solidFill>
                  <a:srgbClr val="000000"/>
                </a:solidFill>
              </a:rPr>
              <a:t>Determinísticos</a:t>
            </a:r>
            <a:r>
              <a:rPr lang="es-MX" sz="2800" b="1" dirty="0" smtClean="0">
                <a:solidFill>
                  <a:srgbClr val="000000"/>
                </a:solidFill>
              </a:rPr>
              <a:t>.- </a:t>
            </a:r>
            <a:r>
              <a:rPr lang="es-MX" sz="2800" dirty="0" smtClean="0">
                <a:solidFill>
                  <a:srgbClr val="000000"/>
                </a:solidFill>
              </a:rPr>
              <a:t>Son eventos de los que de </a:t>
            </a:r>
            <a:r>
              <a:rPr lang="es-MX" sz="2800" dirty="0">
                <a:solidFill>
                  <a:srgbClr val="000000"/>
                </a:solidFill>
              </a:rPr>
              <a:t>antemano </a:t>
            </a:r>
            <a:r>
              <a:rPr lang="es-MX" sz="2800" i="1" dirty="0">
                <a:solidFill>
                  <a:srgbClr val="FF0000"/>
                </a:solidFill>
              </a:rPr>
              <a:t>se sabe cual será </a:t>
            </a:r>
            <a:r>
              <a:rPr lang="es-MX" sz="2800" i="1" dirty="0" smtClean="0">
                <a:solidFill>
                  <a:srgbClr val="FF0000"/>
                </a:solidFill>
              </a:rPr>
              <a:t>su resultado</a:t>
            </a:r>
            <a:r>
              <a:rPr lang="es-MX" sz="2800" dirty="0">
                <a:solidFill>
                  <a:srgbClr val="000000"/>
                </a:solidFill>
              </a:rPr>
              <a:t>.</a:t>
            </a:r>
          </a:p>
          <a:p>
            <a:pPr marL="609600" indent="-609600">
              <a:buFontTx/>
              <a:buNone/>
            </a:pPr>
            <a:endParaRPr lang="en-US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PROBABILIDAD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609600" indent="-609600">
              <a:buFontTx/>
              <a:buNone/>
            </a:pPr>
            <a:r>
              <a:rPr lang="es-MX" sz="2400" dirty="0">
                <a:solidFill>
                  <a:srgbClr val="000000"/>
                </a:solidFill>
              </a:rPr>
              <a:t>La probabilidad estudia el tipo de </a:t>
            </a:r>
            <a:r>
              <a:rPr lang="es-MX" sz="2400" b="1" dirty="0" smtClean="0">
                <a:solidFill>
                  <a:srgbClr val="000000"/>
                </a:solidFill>
              </a:rPr>
              <a:t>experimentos aleatorios</a:t>
            </a:r>
            <a:r>
              <a:rPr lang="es-MX" sz="2400" dirty="0">
                <a:solidFill>
                  <a:srgbClr val="000000"/>
                </a:solidFill>
              </a:rPr>
              <a:t>.</a:t>
            </a:r>
          </a:p>
          <a:p>
            <a:pPr marL="609600" indent="-609600">
              <a:buFontTx/>
              <a:buNone/>
            </a:pPr>
            <a:endParaRPr lang="es-MX" sz="2400" dirty="0">
              <a:solidFill>
                <a:srgbClr val="000000"/>
              </a:solidFill>
            </a:endParaRPr>
          </a:p>
          <a:p>
            <a:pPr marL="609600" indent="-609600">
              <a:buFontTx/>
              <a:buNone/>
            </a:pPr>
            <a:r>
              <a:rPr lang="es-MX" sz="2400" b="1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EXPERIMENTO ALEATORIO:</a:t>
            </a:r>
            <a:endParaRPr lang="es-MX" sz="2400" b="1" dirty="0">
              <a:solidFill>
                <a:srgbClr val="000000"/>
              </a:solidFill>
            </a:endParaRPr>
          </a:p>
          <a:p>
            <a:pPr marL="609600" indent="-609600">
              <a:buFontTx/>
              <a:buNone/>
            </a:pPr>
            <a:endParaRPr lang="es-MX" sz="2400" dirty="0" smtClean="0">
              <a:solidFill>
                <a:srgbClr val="000000"/>
              </a:solidFill>
            </a:endParaRPr>
          </a:p>
          <a:p>
            <a:pPr marL="609600" indent="-609600"/>
            <a:r>
              <a:rPr lang="es-MX" sz="2400" dirty="0" smtClean="0">
                <a:solidFill>
                  <a:srgbClr val="000000"/>
                </a:solidFill>
              </a:rPr>
              <a:t>Es una </a:t>
            </a:r>
            <a:r>
              <a:rPr lang="es-MX" sz="2400" dirty="0">
                <a:solidFill>
                  <a:srgbClr val="000000"/>
                </a:solidFill>
              </a:rPr>
              <a:t>acción que se realiza con el propósito de analizarla. Tiene como fin último determinar la probabilidad de uno o de varios resultados. </a:t>
            </a:r>
          </a:p>
          <a:p>
            <a:pPr marL="609600" indent="-609600"/>
            <a:r>
              <a:rPr lang="es-MX" sz="2400" dirty="0">
                <a:solidFill>
                  <a:srgbClr val="000000"/>
                </a:solidFill>
              </a:rPr>
              <a:t>Se considera como aleatorio y estocástico, si sus resultados no son constantes. </a:t>
            </a:r>
          </a:p>
          <a:p>
            <a:pPr marL="609600" indent="-609600"/>
            <a:r>
              <a:rPr lang="es-MX" sz="2400" dirty="0">
                <a:solidFill>
                  <a:srgbClr val="000000"/>
                </a:solidFill>
              </a:rPr>
              <a:t>Puede ser efectuado cualquier número de veces esencialmente en las mismas condiciones.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PROBABILIDAD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533400" indent="-533400" algn="just">
              <a:buFontTx/>
              <a:buNone/>
            </a:pPr>
            <a:r>
              <a:rPr lang="es-MX" dirty="0">
                <a:solidFill>
                  <a:srgbClr val="000000"/>
                </a:solidFill>
              </a:rPr>
              <a:t>Un experimento es aleatorio si se verifican las siguientes condiciones: </a:t>
            </a:r>
            <a:endParaRPr lang="es-MX" dirty="0" smtClean="0">
              <a:solidFill>
                <a:srgbClr val="000000"/>
              </a:solidFill>
            </a:endParaRPr>
          </a:p>
          <a:p>
            <a:pPr marL="533400" indent="-533400" algn="just">
              <a:buFontTx/>
              <a:buNone/>
            </a:pPr>
            <a:endParaRPr lang="es-MX" dirty="0">
              <a:solidFill>
                <a:srgbClr val="000000"/>
              </a:solidFill>
            </a:endParaRPr>
          </a:p>
          <a:p>
            <a:pPr marL="807720" lvl="1" indent="-533400" algn="just">
              <a:buFontTx/>
              <a:buAutoNum type="arabicPeriod"/>
            </a:pPr>
            <a:r>
              <a:rPr lang="es-MX" i="1" dirty="0">
                <a:solidFill>
                  <a:srgbClr val="000000"/>
                </a:solidFill>
              </a:rPr>
              <a:t>Se puede repetir indefinidamente, siempre en las mismas condiciones; </a:t>
            </a:r>
          </a:p>
          <a:p>
            <a:pPr marL="807720" lvl="1" indent="-533400" algn="just">
              <a:buFontTx/>
              <a:buAutoNum type="arabicPeriod"/>
            </a:pPr>
            <a:r>
              <a:rPr lang="es-MX" i="1" dirty="0">
                <a:solidFill>
                  <a:srgbClr val="000000"/>
                </a:solidFill>
              </a:rPr>
              <a:t>Antes de realizarlo, no se puede predecir el resultado que se va a obtener; </a:t>
            </a:r>
          </a:p>
          <a:p>
            <a:pPr marL="807720" lvl="1" indent="-533400" algn="just">
              <a:buFontTx/>
              <a:buAutoNum type="arabicPeriod"/>
            </a:pPr>
            <a:r>
              <a:rPr lang="es-MX" i="1" dirty="0">
                <a:solidFill>
                  <a:srgbClr val="000000"/>
                </a:solidFill>
              </a:rPr>
              <a:t>El resultado que se obtenga, </a:t>
            </a:r>
            <a:r>
              <a:rPr lang="es-MX" b="1" i="1" dirty="0" smtClean="0">
                <a:solidFill>
                  <a:srgbClr val="000000"/>
                </a:solidFill>
              </a:rPr>
              <a:t>S</a:t>
            </a:r>
            <a:r>
              <a:rPr lang="es-MX" i="1" dirty="0" smtClean="0">
                <a:solidFill>
                  <a:srgbClr val="000000"/>
                </a:solidFill>
              </a:rPr>
              <a:t>, </a:t>
            </a:r>
            <a:r>
              <a:rPr lang="es-MX" i="1" dirty="0">
                <a:solidFill>
                  <a:srgbClr val="000000"/>
                </a:solidFill>
              </a:rPr>
              <a:t>pertenece a un conjunto conocido previamente de resultados posibles</a:t>
            </a:r>
            <a:r>
              <a:rPr lang="es-MX" i="1" dirty="0" smtClean="0">
                <a:solidFill>
                  <a:srgbClr val="000000"/>
                </a:solidFill>
              </a:rPr>
              <a:t>.</a:t>
            </a:r>
            <a:endParaRPr lang="es-MX" i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6" name="Picture 16" descr="http://t0.gstatic.com/images?q=tbn:ANd9GcQAYb7578hKem9jnyno4I43jyCP9sv8TLXMz4ydycu1NJSE6dE-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4286256"/>
            <a:ext cx="1762125" cy="2019301"/>
          </a:xfrm>
          <a:prstGeom prst="rect">
            <a:avLst/>
          </a:prstGeom>
          <a:noFill/>
        </p:spPr>
      </p:pic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PROBABILIDAD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s-MX" sz="2800" b="1" dirty="0">
                <a:solidFill>
                  <a:srgbClr val="000000"/>
                </a:solidFill>
                <a:latin typeface="+mj-lt"/>
              </a:rPr>
              <a:t>Ejemplos:</a:t>
            </a:r>
          </a:p>
          <a:p>
            <a:r>
              <a:rPr lang="es-MX" sz="2800" dirty="0">
                <a:solidFill>
                  <a:srgbClr val="000000"/>
                </a:solidFill>
                <a:latin typeface="+mj-lt"/>
              </a:rPr>
              <a:t>Tirar dardos en un blanco </a:t>
            </a:r>
            <a:r>
              <a:rPr lang="es-MX" sz="2800" dirty="0" smtClean="0">
                <a:solidFill>
                  <a:srgbClr val="000000"/>
                </a:solidFill>
                <a:latin typeface="+mj-lt"/>
              </a:rPr>
              <a:t>determinado.</a:t>
            </a:r>
            <a:endParaRPr lang="es-MX" sz="2800" dirty="0">
              <a:solidFill>
                <a:srgbClr val="000000"/>
              </a:solidFill>
              <a:latin typeface="+mj-lt"/>
            </a:endParaRPr>
          </a:p>
          <a:p>
            <a:r>
              <a:rPr lang="es-MX" sz="2800" dirty="0">
                <a:solidFill>
                  <a:srgbClr val="000000"/>
                </a:solidFill>
                <a:latin typeface="+mj-lt"/>
              </a:rPr>
              <a:t>Lanzar un par de </a:t>
            </a:r>
            <a:r>
              <a:rPr lang="es-MX" sz="2800" dirty="0" smtClean="0">
                <a:solidFill>
                  <a:srgbClr val="000000"/>
                </a:solidFill>
                <a:latin typeface="+mj-lt"/>
              </a:rPr>
              <a:t>dados.</a:t>
            </a:r>
            <a:endParaRPr lang="es-MX" sz="2800" dirty="0">
              <a:solidFill>
                <a:srgbClr val="000000"/>
              </a:solidFill>
              <a:latin typeface="+mj-lt"/>
            </a:endParaRPr>
          </a:p>
          <a:p>
            <a:r>
              <a:rPr lang="es-MX" sz="2800" dirty="0">
                <a:solidFill>
                  <a:srgbClr val="000000"/>
                </a:solidFill>
                <a:latin typeface="+mj-lt"/>
              </a:rPr>
              <a:t>Obtener una carta de una </a:t>
            </a:r>
            <a:r>
              <a:rPr lang="es-MX" sz="2800" dirty="0" smtClean="0">
                <a:solidFill>
                  <a:srgbClr val="000000"/>
                </a:solidFill>
                <a:latin typeface="+mj-lt"/>
              </a:rPr>
              <a:t>baraja.</a:t>
            </a:r>
            <a:endParaRPr lang="es-MX" sz="2800" dirty="0">
              <a:solidFill>
                <a:srgbClr val="000000"/>
              </a:solidFill>
              <a:latin typeface="+mj-lt"/>
            </a:endParaRPr>
          </a:p>
          <a:p>
            <a:r>
              <a:rPr lang="es-MX" sz="2800" dirty="0">
                <a:solidFill>
                  <a:srgbClr val="000000"/>
                </a:solidFill>
                <a:latin typeface="+mj-lt"/>
              </a:rPr>
              <a:t>Lanzar una </a:t>
            </a:r>
            <a:r>
              <a:rPr lang="es-MX" sz="2800" dirty="0" smtClean="0">
                <a:solidFill>
                  <a:srgbClr val="000000"/>
                </a:solidFill>
                <a:latin typeface="+mj-lt"/>
              </a:rPr>
              <a:t>moneda.</a:t>
            </a:r>
            <a:endParaRPr lang="es-MX" sz="2800" dirty="0">
              <a:solidFill>
                <a:srgbClr val="000000"/>
              </a:solidFill>
              <a:latin typeface="+mj-lt"/>
            </a:endParaRPr>
          </a:p>
          <a:p>
            <a:pPr>
              <a:buFontTx/>
              <a:buNone/>
            </a:pPr>
            <a:endParaRPr lang="en-US" sz="2800" dirty="0">
              <a:solidFill>
                <a:srgbClr val="000000"/>
              </a:solidFill>
              <a:latin typeface="+mj-lt"/>
            </a:endParaRPr>
          </a:p>
          <a:p>
            <a:pPr lvl="4"/>
            <a:endParaRPr lang="en-US" sz="2800" dirty="0">
              <a:solidFill>
                <a:srgbClr val="000000"/>
              </a:solidFill>
              <a:latin typeface="+mj-lt"/>
            </a:endParaRPr>
          </a:p>
        </p:txBody>
      </p:sp>
      <p:pic>
        <p:nvPicPr>
          <p:cNvPr id="10252" name="Picture 12" descr="http://www.sistemasderuleta.com/blog/wp-content/uploads/2009/10/dados-thumb8517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3929066"/>
            <a:ext cx="2428892" cy="2286016"/>
          </a:xfrm>
          <a:prstGeom prst="rect">
            <a:avLst/>
          </a:prstGeom>
          <a:noFill/>
        </p:spPr>
      </p:pic>
      <p:pic>
        <p:nvPicPr>
          <p:cNvPr id="10254" name="Picture 14" descr="http://www.elgrancasino.com/wp-content/uploads/baraja-de-carta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53322" y="3786190"/>
            <a:ext cx="2918876" cy="2500306"/>
          </a:xfrm>
          <a:prstGeom prst="rect">
            <a:avLst/>
          </a:prstGeom>
          <a:noFill/>
        </p:spPr>
      </p:pic>
      <p:pic>
        <p:nvPicPr>
          <p:cNvPr id="10250" name="Picture 10" descr="http://1.bp.blogspot.com/_nPsI2ZJzz-U/S_7-UXZbCPI/AAAAAAAAAfc/bS6x4KgIZfQ/s1600/dardos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43636" y="1785927"/>
            <a:ext cx="2752721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PROBABILIDAD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s-MX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Otros ejemplos de eventos</a:t>
            </a:r>
            <a:r>
              <a:rPr lang="es-MX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>
              <a:buFontTx/>
              <a:buNone/>
            </a:pPr>
            <a:endParaRPr lang="es-MX" sz="1200" b="1" dirty="0">
              <a:solidFill>
                <a:srgbClr val="000000"/>
              </a:solidFill>
            </a:endParaRPr>
          </a:p>
          <a:p>
            <a:r>
              <a:rPr lang="es-MX" sz="2800" dirty="0" smtClean="0">
                <a:solidFill>
                  <a:srgbClr val="000000"/>
                </a:solidFill>
              </a:rPr>
              <a:t>Que al nacer un bebe, éste sea niña.</a:t>
            </a:r>
          </a:p>
          <a:p>
            <a:r>
              <a:rPr lang="es-MX" sz="2800" dirty="0" smtClean="0">
                <a:solidFill>
                  <a:srgbClr val="000000"/>
                </a:solidFill>
              </a:rPr>
              <a:t>Que una persona de 20 años, sobreviva 15 años más.</a:t>
            </a:r>
          </a:p>
          <a:p>
            <a:r>
              <a:rPr lang="es-MX" sz="2800" dirty="0" smtClean="0">
                <a:solidFill>
                  <a:srgbClr val="000000"/>
                </a:solidFill>
              </a:rPr>
              <a:t>Que la presión arterial de un adulto se incremente ante un disgusto.</a:t>
            </a:r>
            <a:endParaRPr lang="en-US" sz="2800" dirty="0">
              <a:solidFill>
                <a:srgbClr val="000000"/>
              </a:solidFill>
            </a:endParaRPr>
          </a:p>
        </p:txBody>
      </p:sp>
      <p:pic>
        <p:nvPicPr>
          <p:cNvPr id="20485" name="Picture 5" descr="http://1.bp.blogspot.com/_qgZA1ny_dAs/S4LYiB1weLI/AAAAAAAAD5A/EX0w8iL4mbM/s400/ciguen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4000504"/>
            <a:ext cx="3143272" cy="2214578"/>
          </a:xfrm>
          <a:prstGeom prst="rect">
            <a:avLst/>
          </a:prstGeom>
          <a:noFill/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n">
  <a:themeElements>
    <a:clrScheme name="Personalizado 3">
      <a:dk1>
        <a:srgbClr val="168BBA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e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2376</TotalTime>
  <Words>1851</Words>
  <Application>Microsoft Office PowerPoint</Application>
  <PresentationFormat>Presentación en pantalla (4:3)</PresentationFormat>
  <Paragraphs>181</Paragraphs>
  <Slides>27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27</vt:i4>
      </vt:variant>
    </vt:vector>
  </HeadingPairs>
  <TitlesOfParts>
    <vt:vector size="30" baseType="lpstr">
      <vt:lpstr>Origen</vt:lpstr>
      <vt:lpstr>Equation</vt:lpstr>
      <vt:lpstr>Ecuación</vt:lpstr>
      <vt:lpstr>ELEMENTOS DE PROBABILIDAD</vt:lpstr>
      <vt:lpstr>PROBABILIDAD</vt:lpstr>
      <vt:lpstr>PROBABILIDAD</vt:lpstr>
      <vt:lpstr>PROBABILIDAD</vt:lpstr>
      <vt:lpstr>PROBABILIDAD</vt:lpstr>
      <vt:lpstr>PROBABILIDAD</vt:lpstr>
      <vt:lpstr>PROBABILIDAD</vt:lpstr>
      <vt:lpstr>PROBABILIDAD</vt:lpstr>
      <vt:lpstr>PROBABILIDAD</vt:lpstr>
      <vt:lpstr>PROBABILIDAD</vt:lpstr>
      <vt:lpstr>PROBABILIDAD</vt:lpstr>
      <vt:lpstr>PROBABILIDAD</vt:lpstr>
      <vt:lpstr>PROBABILIDAD</vt:lpstr>
      <vt:lpstr>PROBABILIDAD</vt:lpstr>
      <vt:lpstr>PROBABILIDAD</vt:lpstr>
      <vt:lpstr>PROBABILIDAD</vt:lpstr>
      <vt:lpstr>PROBABILIDAD</vt:lpstr>
      <vt:lpstr>PROBABILIDAD</vt:lpstr>
      <vt:lpstr>PROBABILIDAD</vt:lpstr>
      <vt:lpstr>PROBABILIDAD</vt:lpstr>
      <vt:lpstr>PROBABILIDAD</vt:lpstr>
      <vt:lpstr>PROBABILIDAD</vt:lpstr>
      <vt:lpstr>PROBABILIDAD</vt:lpstr>
      <vt:lpstr>PROBABILIDAD</vt:lpstr>
      <vt:lpstr>PROBABILIDAD</vt:lpstr>
      <vt:lpstr>PROBABILIDAD</vt:lpstr>
      <vt:lpstr>PROBABILIDAD</vt:lpstr>
    </vt:vector>
  </TitlesOfParts>
  <Company>UIVERSIDAD DE LAS AMERICAS PUEBLA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PROBABILIDAD</dc:title>
  <dc:creator>actuaria</dc:creator>
  <cp:lastModifiedBy>Pedro</cp:lastModifiedBy>
  <cp:revision>166</cp:revision>
  <dcterms:created xsi:type="dcterms:W3CDTF">2002-09-16T23:31:35Z</dcterms:created>
  <dcterms:modified xsi:type="dcterms:W3CDTF">2012-05-28T06:51:31Z</dcterms:modified>
</cp:coreProperties>
</file>